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69" r:id="rId2"/>
    <p:sldId id="286" r:id="rId3"/>
    <p:sldId id="277" r:id="rId4"/>
    <p:sldId id="285" r:id="rId5"/>
    <p:sldId id="287" r:id="rId6"/>
    <p:sldId id="289" r:id="rId7"/>
    <p:sldId id="293" r:id="rId8"/>
    <p:sldId id="278" r:id="rId9"/>
    <p:sldId id="281" r:id="rId10"/>
    <p:sldId id="275" r:id="rId11"/>
    <p:sldId id="280" r:id="rId12"/>
    <p:sldId id="273" r:id="rId13"/>
    <p:sldId id="291" r:id="rId14"/>
    <p:sldId id="271" r:id="rId15"/>
    <p:sldId id="292" r:id="rId16"/>
    <p:sldId id="270" r:id="rId17"/>
  </p:sldIdLst>
  <p:sldSz cx="12192000" cy="6858000"/>
  <p:notesSz cx="7023100" cy="93091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ewer, Francesca" initials="BF" lastIdx="30" clrIdx="0"/>
  <p:cmAuthor id="2" name="Pete Dandridge" initials="PD" lastIdx="11" clrIdx="1"/>
  <p:cmAuthor id="3" name="PD" initials="R2" lastIdx="11" clrIdx="2"/>
  <p:cmAuthor id="4" name="PD" initials="R2 [2]" lastIdx="1" clrIdx="3"/>
  <p:cmAuthor id="5" name="PD" initials="R2 [3]" lastIdx="1" clrIdx="4"/>
  <p:cmAuthor id="6" name="PD" initials="R2 [4]" lastIdx="1" clrIdx="5"/>
  <p:cmAuthor id="7" name="PD" initials="R2 [5]" lastIdx="1" clrIdx="6"/>
  <p:cmAuthor id="8" name="PD" initials="R2 [6]" lastIdx="1" clrIdx="7"/>
  <p:cmAuthor id="9" name="PD" initials="R2 [7]" lastIdx="1" clrIdx="8"/>
  <p:cmAuthor id="10" name="PD" initials="R2 [8]" lastIdx="1" clrIdx="9"/>
  <p:cmAuthor id="11" name="PD" initials="R2 [9]" lastIdx="1" clrIdx="10"/>
  <p:cmAuthor id="12" name="PD" initials="R2 [10]" lastIdx="1" clrIdx="11"/>
  <p:cmAuthor id="13" name="PD" initials="R2 [11]" lastIdx="1" clrIdx="12"/>
  <p:cmAuthor id="14" name="Donna Strahan" initials="DS" lastIdx="6" clrIdx="13">
    <p:extLst>
      <p:ext uri="{19B8F6BF-5375-455C-9EA6-DF929625EA0E}">
        <p15:presenceInfo xmlns:p15="http://schemas.microsoft.com/office/powerpoint/2012/main" userId="a095f3443cfb2be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843" autoAdjust="0"/>
    <p:restoredTop sz="94660"/>
  </p:normalViewPr>
  <p:slideViewPr>
    <p:cSldViewPr snapToGrid="0" showGuides="1">
      <p:cViewPr varScale="1">
        <p:scale>
          <a:sx n="48" d="100"/>
          <a:sy n="48" d="100"/>
        </p:scale>
        <p:origin x="64" y="22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BE25CE47-6916-48F7-A55F-8D35154715DF}"/>
    <pc:docChg chg="modSld">
      <pc:chgData name="" userId="" providerId="" clId="Web-{BE25CE47-6916-48F7-A55F-8D35154715DF}" dt="2019-08-20T22:20:57.265" v="263" actId="20577"/>
      <pc:docMkLst>
        <pc:docMk/>
      </pc:docMkLst>
      <pc:sldChg chg="addSp modSp">
        <pc:chgData name="" userId="" providerId="" clId="Web-{BE25CE47-6916-48F7-A55F-8D35154715DF}" dt="2019-08-20T22:04:27.495" v="22" actId="20577"/>
        <pc:sldMkLst>
          <pc:docMk/>
          <pc:sldMk cId="3190089045" sldId="269"/>
        </pc:sldMkLst>
        <pc:spChg chg="add mod">
          <ac:chgData name="" userId="" providerId="" clId="Web-{BE25CE47-6916-48F7-A55F-8D35154715DF}" dt="2019-08-20T22:04:27.495" v="22" actId="20577"/>
          <ac:spMkLst>
            <pc:docMk/>
            <pc:sldMk cId="3190089045" sldId="269"/>
            <ac:spMk id="4" creationId="{02921E21-FD3E-4230-898C-C642DAFC990E}"/>
          </ac:spMkLst>
        </pc:spChg>
      </pc:sldChg>
      <pc:sldChg chg="addSp modSp">
        <pc:chgData name="" userId="" providerId="" clId="Web-{BE25CE47-6916-48F7-A55F-8D35154715DF}" dt="2019-08-20T22:20:57.265" v="262" actId="20577"/>
        <pc:sldMkLst>
          <pc:docMk/>
          <pc:sldMk cId="1237139445" sldId="273"/>
        </pc:sldMkLst>
        <pc:spChg chg="add mod">
          <ac:chgData name="" userId="" providerId="" clId="Web-{BE25CE47-6916-48F7-A55F-8D35154715DF}" dt="2019-08-20T22:20:28.859" v="246" actId="20577"/>
          <ac:spMkLst>
            <pc:docMk/>
            <pc:sldMk cId="1237139445" sldId="273"/>
            <ac:spMk id="8" creationId="{64E07561-F3A9-497A-B0D5-1BE3CF2BA5DE}"/>
          </ac:spMkLst>
        </pc:spChg>
        <pc:spChg chg="add mod">
          <ac:chgData name="" userId="" providerId="" clId="Web-{BE25CE47-6916-48F7-A55F-8D35154715DF}" dt="2019-08-20T22:20:57.265" v="262" actId="20577"/>
          <ac:spMkLst>
            <pc:docMk/>
            <pc:sldMk cId="1237139445" sldId="273"/>
            <ac:spMk id="9" creationId="{B4286783-C723-410A-8F86-4FA46633D0D4}"/>
          </ac:spMkLst>
        </pc:spChg>
      </pc:sldChg>
      <pc:sldChg chg="addSp modSp">
        <pc:chgData name="" userId="" providerId="" clId="Web-{BE25CE47-6916-48F7-A55F-8D35154715DF}" dt="2019-08-20T22:03:33.166" v="10" actId="20577"/>
        <pc:sldMkLst>
          <pc:docMk/>
          <pc:sldMk cId="309802208" sldId="275"/>
        </pc:sldMkLst>
        <pc:spChg chg="add mod">
          <ac:chgData name="" userId="" providerId="" clId="Web-{BE25CE47-6916-48F7-A55F-8D35154715DF}" dt="2019-08-20T22:03:33.166" v="10" actId="20577"/>
          <ac:spMkLst>
            <pc:docMk/>
            <pc:sldMk cId="309802208" sldId="275"/>
            <ac:spMk id="3" creationId="{EF788EA5-394E-4B5A-8491-5F9D39BA9B86}"/>
          </ac:spMkLst>
        </pc:spChg>
      </pc:sldChg>
      <pc:sldChg chg="addSp modSp">
        <pc:chgData name="" userId="" providerId="" clId="Web-{BE25CE47-6916-48F7-A55F-8D35154715DF}" dt="2019-08-20T22:05:34.948" v="51" actId="20577"/>
        <pc:sldMkLst>
          <pc:docMk/>
          <pc:sldMk cId="3856063322" sldId="277"/>
        </pc:sldMkLst>
        <pc:spChg chg="add mod">
          <ac:chgData name="" userId="" providerId="" clId="Web-{BE25CE47-6916-48F7-A55F-8D35154715DF}" dt="2019-08-20T22:05:34.948" v="51" actId="20577"/>
          <ac:spMkLst>
            <pc:docMk/>
            <pc:sldMk cId="3856063322" sldId="277"/>
            <ac:spMk id="5" creationId="{0C2F348A-A532-477D-BC7F-D2C724E1D257}"/>
          </ac:spMkLst>
        </pc:spChg>
      </pc:sldChg>
      <pc:sldChg chg="addSp modSp">
        <pc:chgData name="" userId="" providerId="" clId="Web-{BE25CE47-6916-48F7-A55F-8D35154715DF}" dt="2019-08-20T22:17:10.827" v="192" actId="1076"/>
        <pc:sldMkLst>
          <pc:docMk/>
          <pc:sldMk cId="2503762947" sldId="278"/>
        </pc:sldMkLst>
        <pc:spChg chg="add mod">
          <ac:chgData name="" userId="" providerId="" clId="Web-{BE25CE47-6916-48F7-A55F-8D35154715DF}" dt="2019-08-20T22:16:30.373" v="167" actId="20577"/>
          <ac:spMkLst>
            <pc:docMk/>
            <pc:sldMk cId="2503762947" sldId="278"/>
            <ac:spMk id="7" creationId="{CC1F49CE-1728-4A08-9ED0-EF08BDF276CE}"/>
          </ac:spMkLst>
        </pc:spChg>
        <pc:spChg chg="add mod">
          <ac:chgData name="" userId="" providerId="" clId="Web-{BE25CE47-6916-48F7-A55F-8D35154715DF}" dt="2019-08-20T22:16:44.842" v="180" actId="1076"/>
          <ac:spMkLst>
            <pc:docMk/>
            <pc:sldMk cId="2503762947" sldId="278"/>
            <ac:spMk id="8" creationId="{B37C98DA-0FA2-4AA9-BB4D-06AD0FD7C78C}"/>
          </ac:spMkLst>
        </pc:spChg>
        <pc:spChg chg="add mod">
          <ac:chgData name="" userId="" providerId="" clId="Web-{BE25CE47-6916-48F7-A55F-8D35154715DF}" dt="2019-08-20T22:17:10.827" v="192" actId="1076"/>
          <ac:spMkLst>
            <pc:docMk/>
            <pc:sldMk cId="2503762947" sldId="278"/>
            <ac:spMk id="9" creationId="{E2A2A523-3F4C-4DCF-9922-EBAC5A7C11E0}"/>
          </ac:spMkLst>
        </pc:spChg>
      </pc:sldChg>
      <pc:sldChg chg="addSp modSp">
        <pc:chgData name="" userId="" providerId="" clId="Web-{BE25CE47-6916-48F7-A55F-8D35154715DF}" dt="2019-08-20T22:19:54.187" v="235" actId="20577"/>
        <pc:sldMkLst>
          <pc:docMk/>
          <pc:sldMk cId="3205656728" sldId="280"/>
        </pc:sldMkLst>
        <pc:spChg chg="add mod">
          <ac:chgData name="" userId="" providerId="" clId="Web-{BE25CE47-6916-48F7-A55F-8D35154715DF}" dt="2019-08-20T22:19:54.187" v="235" actId="20577"/>
          <ac:spMkLst>
            <pc:docMk/>
            <pc:sldMk cId="3205656728" sldId="280"/>
            <ac:spMk id="4" creationId="{37BCECB2-A292-4983-9C05-8197B057DAB7}"/>
          </ac:spMkLst>
        </pc:spChg>
      </pc:sldChg>
      <pc:sldChg chg="addSp modSp">
        <pc:chgData name="" userId="" providerId="" clId="Web-{BE25CE47-6916-48F7-A55F-8D35154715DF}" dt="2019-08-20T22:19:10.577" v="222" actId="20577"/>
        <pc:sldMkLst>
          <pc:docMk/>
          <pc:sldMk cId="1912983292" sldId="281"/>
        </pc:sldMkLst>
        <pc:spChg chg="add mod">
          <ac:chgData name="" userId="" providerId="" clId="Web-{BE25CE47-6916-48F7-A55F-8D35154715DF}" dt="2019-08-20T22:18:52.124" v="211" actId="20577"/>
          <ac:spMkLst>
            <pc:docMk/>
            <pc:sldMk cId="1912983292" sldId="281"/>
            <ac:spMk id="4" creationId="{0455FA65-2D27-495F-BEE0-210C87EF44D7}"/>
          </ac:spMkLst>
        </pc:spChg>
        <pc:spChg chg="add mod">
          <ac:chgData name="" userId="" providerId="" clId="Web-{BE25CE47-6916-48F7-A55F-8D35154715DF}" dt="2019-08-20T22:19:10.577" v="222" actId="20577"/>
          <ac:spMkLst>
            <pc:docMk/>
            <pc:sldMk cId="1912983292" sldId="281"/>
            <ac:spMk id="5" creationId="{C23588A6-3239-4D7E-8130-EC45ED661B76}"/>
          </ac:spMkLst>
        </pc:spChg>
      </pc:sldChg>
      <pc:sldChg chg="addSp modSp">
        <pc:chgData name="" userId="" providerId="" clId="Web-{BE25CE47-6916-48F7-A55F-8D35154715DF}" dt="2019-08-20T22:04:56.370" v="37" actId="20577"/>
        <pc:sldMkLst>
          <pc:docMk/>
          <pc:sldMk cId="1786459707" sldId="286"/>
        </pc:sldMkLst>
        <pc:spChg chg="add mod">
          <ac:chgData name="" userId="" providerId="" clId="Web-{BE25CE47-6916-48F7-A55F-8D35154715DF}" dt="2019-08-20T22:04:56.370" v="37" actId="20577"/>
          <ac:spMkLst>
            <pc:docMk/>
            <pc:sldMk cId="1786459707" sldId="286"/>
            <ac:spMk id="4" creationId="{3BFDECB7-88FD-4248-9DF1-4113EBFC1229}"/>
          </ac:spMkLst>
        </pc:spChg>
      </pc:sldChg>
      <pc:sldChg chg="addSp modSp">
        <pc:chgData name="" userId="" providerId="" clId="Web-{BE25CE47-6916-48F7-A55F-8D35154715DF}" dt="2019-08-20T22:06:37.856" v="61" actId="20577"/>
        <pc:sldMkLst>
          <pc:docMk/>
          <pc:sldMk cId="1498588350" sldId="287"/>
        </pc:sldMkLst>
        <pc:spChg chg="add mod">
          <ac:chgData name="" userId="" providerId="" clId="Web-{BE25CE47-6916-48F7-A55F-8D35154715DF}" dt="2019-08-20T22:06:37.856" v="61" actId="20577"/>
          <ac:spMkLst>
            <pc:docMk/>
            <pc:sldMk cId="1498588350" sldId="287"/>
            <ac:spMk id="3" creationId="{37462B6D-9863-447F-9D7B-8CBF9618C18F}"/>
          </ac:spMkLst>
        </pc:spChg>
      </pc:sldChg>
      <pc:sldChg chg="addSp modSp">
        <pc:chgData name="" userId="" providerId="" clId="Web-{BE25CE47-6916-48F7-A55F-8D35154715DF}" dt="2019-08-20T22:12:36.841" v="91" actId="20577"/>
        <pc:sldMkLst>
          <pc:docMk/>
          <pc:sldMk cId="2011218778" sldId="289"/>
        </pc:sldMkLst>
        <pc:spChg chg="add mod">
          <ac:chgData name="" userId="" providerId="" clId="Web-{BE25CE47-6916-48F7-A55F-8D35154715DF}" dt="2019-08-20T22:11:59.778" v="75" actId="20577"/>
          <ac:spMkLst>
            <pc:docMk/>
            <pc:sldMk cId="2011218778" sldId="289"/>
            <ac:spMk id="3" creationId="{FBCF3A82-76CB-4C37-9227-27CC3E65087C}"/>
          </ac:spMkLst>
        </pc:spChg>
        <pc:spChg chg="add mod">
          <ac:chgData name="" userId="" providerId="" clId="Web-{BE25CE47-6916-48F7-A55F-8D35154715DF}" dt="2019-08-20T22:12:36.841" v="91" actId="20577"/>
          <ac:spMkLst>
            <pc:docMk/>
            <pc:sldMk cId="2011218778" sldId="289"/>
            <ac:spMk id="4" creationId="{5C2CB4BA-1446-4427-AA39-8C7B73F91252}"/>
          </ac:spMkLst>
        </pc:spChg>
      </pc:sldChg>
      <pc:sldChg chg="addSp delSp modSp">
        <pc:chgData name="" userId="" providerId="" clId="Web-{BE25CE47-6916-48F7-A55F-8D35154715DF}" dt="2019-08-20T22:15:22.357" v="150"/>
        <pc:sldMkLst>
          <pc:docMk/>
          <pc:sldMk cId="3064732909" sldId="293"/>
        </pc:sldMkLst>
        <pc:spChg chg="add mod">
          <ac:chgData name="" userId="" providerId="" clId="Web-{BE25CE47-6916-48F7-A55F-8D35154715DF}" dt="2019-08-20T22:14:08.560" v="122" actId="20577"/>
          <ac:spMkLst>
            <pc:docMk/>
            <pc:sldMk cId="3064732909" sldId="293"/>
            <ac:spMk id="3" creationId="{5FD5157D-AD18-443A-9785-CA3A4ECF18AD}"/>
          </ac:spMkLst>
        </pc:spChg>
        <pc:spChg chg="add mod">
          <ac:chgData name="" userId="" providerId="" clId="Web-{BE25CE47-6916-48F7-A55F-8D35154715DF}" dt="2019-08-20T22:13:30.154" v="109" actId="20577"/>
          <ac:spMkLst>
            <pc:docMk/>
            <pc:sldMk cId="3064732909" sldId="293"/>
            <ac:spMk id="6" creationId="{EBCAC910-3D13-4D1E-9F69-9B0D2D2C313A}"/>
          </ac:spMkLst>
        </pc:spChg>
        <pc:spChg chg="add mod">
          <ac:chgData name="" userId="" providerId="" clId="Web-{BE25CE47-6916-48F7-A55F-8D35154715DF}" dt="2019-08-20T22:15:18.826" v="147" actId="20577"/>
          <ac:spMkLst>
            <pc:docMk/>
            <pc:sldMk cId="3064732909" sldId="293"/>
            <ac:spMk id="9" creationId="{0A5F1BA3-EA88-490D-BD83-A1A4F81ACBB6}"/>
          </ac:spMkLst>
        </pc:spChg>
        <pc:spChg chg="add del">
          <ac:chgData name="" userId="" providerId="" clId="Web-{BE25CE47-6916-48F7-A55F-8D35154715DF}" dt="2019-08-20T22:15:22.357" v="150"/>
          <ac:spMkLst>
            <pc:docMk/>
            <pc:sldMk cId="3064732909" sldId="293"/>
            <ac:spMk id="13" creationId="{76DDD97B-8D76-4577-AA0D-848D757DEF70}"/>
          </ac:spMkLst>
        </pc:spChg>
        <pc:graphicFrameChg chg="mod">
          <ac:chgData name="" userId="" providerId="" clId="Web-{BE25CE47-6916-48F7-A55F-8D35154715DF}" dt="2019-08-20T22:14:30.060" v="127" actId="1076"/>
          <ac:graphicFrameMkLst>
            <pc:docMk/>
            <pc:sldMk cId="3064732909" sldId="293"/>
            <ac:graphicFrameMk id="11" creationId="{80362C34-F0C6-4502-8893-741E8E1BC2A3}"/>
          </ac:graphicFrameMkLst>
        </pc:graphicFrameChg>
      </pc:sldChg>
    </pc:docChg>
  </pc:docChgLst>
  <pc:docChgLst>
    <pc:chgData clId="Web-{30227BF7-71E6-43FA-8EF6-62A400221783}"/>
    <pc:docChg chg="modSld">
      <pc:chgData name="" userId="" providerId="" clId="Web-{30227BF7-71E6-43FA-8EF6-62A400221783}" dt="2019-08-20T23:25:57.224" v="66" actId="20577"/>
      <pc:docMkLst>
        <pc:docMk/>
      </pc:docMkLst>
      <pc:sldChg chg="addSp modSp">
        <pc:chgData name="" userId="" providerId="" clId="Web-{30227BF7-71E6-43FA-8EF6-62A400221783}" dt="2019-08-20T23:24:28.238" v="16" actId="20577"/>
        <pc:sldMkLst>
          <pc:docMk/>
          <pc:sldMk cId="2503762947" sldId="278"/>
        </pc:sldMkLst>
        <pc:spChg chg="add mod">
          <ac:chgData name="" userId="" providerId="" clId="Web-{30227BF7-71E6-43FA-8EF6-62A400221783}" dt="2019-08-20T23:24:28.238" v="16" actId="20577"/>
          <ac:spMkLst>
            <pc:docMk/>
            <pc:sldMk cId="2503762947" sldId="278"/>
            <ac:spMk id="10" creationId="{2999B44F-DC8A-4983-B5A3-BBE7432D0727}"/>
          </ac:spMkLst>
        </pc:spChg>
      </pc:sldChg>
      <pc:sldChg chg="addSp modSp">
        <pc:chgData name="" userId="" providerId="" clId="Web-{30227BF7-71E6-43FA-8EF6-62A400221783}" dt="2019-08-20T23:23:58.097" v="8" actId="20577"/>
        <pc:sldMkLst>
          <pc:docMk/>
          <pc:sldMk cId="2011218778" sldId="289"/>
        </pc:sldMkLst>
        <pc:spChg chg="add mod">
          <ac:chgData name="" userId="" providerId="" clId="Web-{30227BF7-71E6-43FA-8EF6-62A400221783}" dt="2019-08-20T23:23:58.097" v="8" actId="20577"/>
          <ac:spMkLst>
            <pc:docMk/>
            <pc:sldMk cId="2011218778" sldId="289"/>
            <ac:spMk id="5" creationId="{7B3B0BB2-7AC1-4DA1-BBCD-76DEE9F1B039}"/>
          </ac:spMkLst>
        </pc:spChg>
      </pc:sldChg>
      <pc:sldChg chg="addSp modSp">
        <pc:chgData name="" userId="" providerId="" clId="Web-{30227BF7-71E6-43FA-8EF6-62A400221783}" dt="2019-08-20T23:24:55.957" v="33" actId="20577"/>
        <pc:sldMkLst>
          <pc:docMk/>
          <pc:sldMk cId="542922356" sldId="291"/>
        </pc:sldMkLst>
        <pc:spChg chg="add mod">
          <ac:chgData name="" userId="" providerId="" clId="Web-{30227BF7-71E6-43FA-8EF6-62A400221783}" dt="2019-08-20T23:24:55.957" v="33" actId="20577"/>
          <ac:spMkLst>
            <pc:docMk/>
            <pc:sldMk cId="542922356" sldId="291"/>
            <ac:spMk id="4" creationId="{230368EA-2E1E-44FA-82D7-EEEB93FC9F37}"/>
          </ac:spMkLst>
        </pc:spChg>
      </pc:sldChg>
      <pc:sldChg chg="addSp modSp">
        <pc:chgData name="" userId="" providerId="" clId="Web-{30227BF7-71E6-43FA-8EF6-62A400221783}" dt="2019-08-20T23:25:56.114" v="64" actId="20577"/>
        <pc:sldMkLst>
          <pc:docMk/>
          <pc:sldMk cId="3064732909" sldId="293"/>
        </pc:sldMkLst>
        <pc:spChg chg="add mod">
          <ac:chgData name="" userId="" providerId="" clId="Web-{30227BF7-71E6-43FA-8EF6-62A400221783}" dt="2019-08-20T23:25:29.457" v="49" actId="20577"/>
          <ac:spMkLst>
            <pc:docMk/>
            <pc:sldMk cId="3064732909" sldId="293"/>
            <ac:spMk id="13" creationId="{BCF46B73-5DC5-456A-BBA9-C4B1F6A12C96}"/>
          </ac:spMkLst>
        </pc:spChg>
        <pc:spChg chg="add mod">
          <ac:chgData name="" userId="" providerId="" clId="Web-{30227BF7-71E6-43FA-8EF6-62A400221783}" dt="2019-08-20T23:25:56.114" v="64" actId="20577"/>
          <ac:spMkLst>
            <pc:docMk/>
            <pc:sldMk cId="3064732909" sldId="293"/>
            <ac:spMk id="14" creationId="{8FD6BAEA-8AA9-4086-BCE1-71F04BD79280}"/>
          </ac:spMkLst>
        </pc:spChg>
      </pc:sldChg>
    </pc:docChg>
  </pc:docChgLst>
</pc:chgInfo>
</file>

<file path=ppt/drawings/_rels/vmlDrawing1.vml.rels><?xml version="1.0" encoding="UTF-8" standalone="yes"?>
<Relationships xmlns="http://schemas.openxmlformats.org/package/2006/relationships"><Relationship Id="rId2" Type="http://schemas.openxmlformats.org/officeDocument/2006/relationships/image" Target="../media/image5.wmf"/><Relationship Id="rId1"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image" Target="../media/image8.wmf"/><Relationship Id="rId1" Type="http://schemas.openxmlformats.org/officeDocument/2006/relationships/image" Target="../media/image7.wmf"/><Relationship Id="rId5" Type="http://schemas.openxmlformats.org/officeDocument/2006/relationships/image" Target="../media/image11.wmf"/><Relationship Id="rId4" Type="http://schemas.openxmlformats.org/officeDocument/2006/relationships/image" Target="../media/image10.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3.wmf"/><Relationship Id="rId1" Type="http://schemas.openxmlformats.org/officeDocument/2006/relationships/image" Target="../media/image12.wmf"/></Relationships>
</file>

<file path=ppt/media/hdphoto1.wdp>
</file>

<file path=ppt/media/hdphoto2.wdp>
</file>

<file path=ppt/media/image1.png>
</file>

<file path=ppt/media/image10.wmf>
</file>

<file path=ppt/media/image11.wmf>
</file>

<file path=ppt/media/image12.wmf>
</file>

<file path=ppt/media/image13.wmf>
</file>

<file path=ppt/media/image14.jpeg>
</file>

<file path=ppt/media/image15.jpg>
</file>

<file path=ppt/media/image16.png>
</file>

<file path=ppt/media/image17.png>
</file>

<file path=ppt/media/image18.png>
</file>

<file path=ppt/media/image19.jpeg>
</file>

<file path=ppt/media/image2.png>
</file>

<file path=ppt/media/image20.tiff>
</file>

<file path=ppt/media/image21.png>
</file>

<file path=ppt/media/image3.jpeg>
</file>

<file path=ppt/media/image4.wmf>
</file>

<file path=ppt/media/image5.wmf>
</file>

<file path=ppt/media/image6.png>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7072"/>
          </a:xfrm>
          <a:prstGeom prst="rect">
            <a:avLst/>
          </a:prstGeom>
        </p:spPr>
        <p:txBody>
          <a:bodyPr vert="horz" lIns="93324" tIns="46662" rIns="93324" bIns="46662" rtlCol="0"/>
          <a:lstStyle>
            <a:lvl1pPr algn="l">
              <a:defRPr sz="1200"/>
            </a:lvl1pPr>
          </a:lstStyle>
          <a:p>
            <a:endParaRPr lang="en-US"/>
          </a:p>
        </p:txBody>
      </p:sp>
      <p:sp>
        <p:nvSpPr>
          <p:cNvPr id="3" name="Date Placeholder 2"/>
          <p:cNvSpPr>
            <a:spLocks noGrp="1"/>
          </p:cNvSpPr>
          <p:nvPr>
            <p:ph type="dt" idx="1"/>
          </p:nvPr>
        </p:nvSpPr>
        <p:spPr>
          <a:xfrm>
            <a:off x="3978132" y="0"/>
            <a:ext cx="3043343" cy="467072"/>
          </a:xfrm>
          <a:prstGeom prst="rect">
            <a:avLst/>
          </a:prstGeom>
        </p:spPr>
        <p:txBody>
          <a:bodyPr vert="horz" lIns="93324" tIns="46662" rIns="93324" bIns="46662" rtlCol="0"/>
          <a:lstStyle>
            <a:lvl1pPr algn="r">
              <a:defRPr sz="1200"/>
            </a:lvl1pPr>
          </a:lstStyle>
          <a:p>
            <a:fld id="{489EA315-8E5F-4E3C-83B9-D60A617ECE83}" type="datetimeFigureOut">
              <a:rPr lang="en-US" smtClean="0"/>
              <a:pPr/>
              <a:t>8/20/2019</a:t>
            </a:fld>
            <a:endParaRPr lang="en-US"/>
          </a:p>
        </p:txBody>
      </p:sp>
      <p:sp>
        <p:nvSpPr>
          <p:cNvPr id="4" name="Slide Image Placeholder 3"/>
          <p:cNvSpPr>
            <a:spLocks noGrp="1" noRot="1" noChangeAspect="1"/>
          </p:cNvSpPr>
          <p:nvPr>
            <p:ph type="sldImg" idx="2"/>
          </p:nvPr>
        </p:nvSpPr>
        <p:spPr>
          <a:xfrm>
            <a:off x="719138" y="1163638"/>
            <a:ext cx="5584825" cy="3141662"/>
          </a:xfrm>
          <a:prstGeom prst="rect">
            <a:avLst/>
          </a:prstGeom>
          <a:noFill/>
          <a:ln w="12700">
            <a:solidFill>
              <a:prstClr val="black"/>
            </a:solidFill>
          </a:ln>
        </p:spPr>
        <p:txBody>
          <a:bodyPr vert="horz" lIns="93324" tIns="46662" rIns="93324" bIns="46662" rtlCol="0" anchor="ctr"/>
          <a:lstStyle/>
          <a:p>
            <a:endParaRPr lang="en-US"/>
          </a:p>
        </p:txBody>
      </p:sp>
      <p:sp>
        <p:nvSpPr>
          <p:cNvPr id="5" name="Notes Placeholder 4"/>
          <p:cNvSpPr>
            <a:spLocks noGrp="1"/>
          </p:cNvSpPr>
          <p:nvPr>
            <p:ph type="body" sz="quarter" idx="3"/>
          </p:nvPr>
        </p:nvSpPr>
        <p:spPr>
          <a:xfrm>
            <a:off x="702310" y="4480004"/>
            <a:ext cx="5618480" cy="3665458"/>
          </a:xfrm>
          <a:prstGeom prst="rect">
            <a:avLst/>
          </a:prstGeom>
        </p:spPr>
        <p:txBody>
          <a:bodyPr vert="horz" lIns="93324" tIns="46662" rIns="93324" bIns="46662"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30"/>
            <a:ext cx="3043343" cy="467071"/>
          </a:xfrm>
          <a:prstGeom prst="rect">
            <a:avLst/>
          </a:prstGeom>
        </p:spPr>
        <p:txBody>
          <a:bodyPr vert="horz" lIns="93324" tIns="46662" rIns="93324" bIns="46662" rtlCol="0" anchor="b"/>
          <a:lstStyle>
            <a:lvl1pPr algn="l">
              <a:defRPr sz="1200"/>
            </a:lvl1pPr>
          </a:lstStyle>
          <a:p>
            <a:endParaRPr lang="en-US"/>
          </a:p>
        </p:txBody>
      </p:sp>
      <p:sp>
        <p:nvSpPr>
          <p:cNvPr id="7" name="Slide Number Placeholder 6"/>
          <p:cNvSpPr>
            <a:spLocks noGrp="1"/>
          </p:cNvSpPr>
          <p:nvPr>
            <p:ph type="sldNum" sz="quarter" idx="5"/>
          </p:nvPr>
        </p:nvSpPr>
        <p:spPr>
          <a:xfrm>
            <a:off x="3978132" y="8842030"/>
            <a:ext cx="3043343" cy="467071"/>
          </a:xfrm>
          <a:prstGeom prst="rect">
            <a:avLst/>
          </a:prstGeom>
        </p:spPr>
        <p:txBody>
          <a:bodyPr vert="horz" lIns="93324" tIns="46662" rIns="93324" bIns="46662" rtlCol="0" anchor="b"/>
          <a:lstStyle>
            <a:lvl1pPr algn="r">
              <a:defRPr sz="1200"/>
            </a:lvl1pPr>
          </a:lstStyle>
          <a:p>
            <a:fld id="{3D6A93F8-16A8-4950-8503-C45F08E07EF8}" type="slidenum">
              <a:rPr lang="en-US" smtClean="0"/>
              <a:pPr/>
              <a:t>‹#›</a:t>
            </a:fld>
            <a:endParaRPr lang="en-US"/>
          </a:p>
        </p:txBody>
      </p:sp>
    </p:spTree>
    <p:extLst>
      <p:ext uri="{BB962C8B-B14F-4D97-AF65-F5344CB8AC3E}">
        <p14:creationId xmlns:p14="http://schemas.microsoft.com/office/powerpoint/2010/main" val="3382930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1</a:t>
            </a:fld>
            <a:endParaRPr lang="en-US">
              <a:solidFill>
                <a:prstClr val="black"/>
              </a:solidFill>
              <a:latin typeface="Calibri"/>
            </a:endParaRPr>
          </a:p>
        </p:txBody>
      </p:sp>
    </p:spTree>
    <p:extLst>
      <p:ext uri="{BB962C8B-B14F-4D97-AF65-F5344CB8AC3E}">
        <p14:creationId xmlns:p14="http://schemas.microsoft.com/office/powerpoint/2010/main" val="39132404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10</a:t>
            </a:fld>
            <a:endParaRPr lang="en-US">
              <a:solidFill>
                <a:prstClr val="black"/>
              </a:solidFill>
              <a:latin typeface="Calibri"/>
            </a:endParaRPr>
          </a:p>
        </p:txBody>
      </p:sp>
    </p:spTree>
    <p:extLst>
      <p:ext uri="{BB962C8B-B14F-4D97-AF65-F5344CB8AC3E}">
        <p14:creationId xmlns:p14="http://schemas.microsoft.com/office/powerpoint/2010/main" val="39485652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11</a:t>
            </a:fld>
            <a:endParaRPr lang="en-US">
              <a:solidFill>
                <a:prstClr val="black"/>
              </a:solidFill>
              <a:latin typeface="Calibri"/>
            </a:endParaRPr>
          </a:p>
        </p:txBody>
      </p:sp>
    </p:spTree>
    <p:extLst>
      <p:ext uri="{BB962C8B-B14F-4D97-AF65-F5344CB8AC3E}">
        <p14:creationId xmlns:p14="http://schemas.microsoft.com/office/powerpoint/2010/main" val="42933731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12</a:t>
            </a:fld>
            <a:endParaRPr lang="en-US">
              <a:solidFill>
                <a:prstClr val="black"/>
              </a:solidFill>
              <a:latin typeface="Calibri"/>
            </a:endParaRPr>
          </a:p>
        </p:txBody>
      </p:sp>
    </p:spTree>
    <p:extLst>
      <p:ext uri="{BB962C8B-B14F-4D97-AF65-F5344CB8AC3E}">
        <p14:creationId xmlns:p14="http://schemas.microsoft.com/office/powerpoint/2010/main" val="11080737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13</a:t>
            </a:fld>
            <a:endParaRPr lang="en-US">
              <a:solidFill>
                <a:prstClr val="black"/>
              </a:solidFill>
              <a:latin typeface="Calibri"/>
            </a:endParaRPr>
          </a:p>
        </p:txBody>
      </p:sp>
    </p:spTree>
    <p:extLst>
      <p:ext uri="{BB962C8B-B14F-4D97-AF65-F5344CB8AC3E}">
        <p14:creationId xmlns:p14="http://schemas.microsoft.com/office/powerpoint/2010/main" val="2380211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14</a:t>
            </a:fld>
            <a:endParaRPr lang="en-US">
              <a:solidFill>
                <a:prstClr val="black"/>
              </a:solidFill>
              <a:latin typeface="Calibri"/>
            </a:endParaRPr>
          </a:p>
        </p:txBody>
      </p:sp>
    </p:spTree>
    <p:extLst>
      <p:ext uri="{BB962C8B-B14F-4D97-AF65-F5344CB8AC3E}">
        <p14:creationId xmlns:p14="http://schemas.microsoft.com/office/powerpoint/2010/main" val="17150131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15</a:t>
            </a:fld>
            <a:endParaRPr lang="en-US">
              <a:solidFill>
                <a:prstClr val="black"/>
              </a:solidFill>
              <a:latin typeface="Calibri"/>
            </a:endParaRPr>
          </a:p>
        </p:txBody>
      </p:sp>
    </p:spTree>
    <p:extLst>
      <p:ext uri="{BB962C8B-B14F-4D97-AF65-F5344CB8AC3E}">
        <p14:creationId xmlns:p14="http://schemas.microsoft.com/office/powerpoint/2010/main" val="8665910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16</a:t>
            </a:fld>
            <a:endParaRPr lang="en-US">
              <a:solidFill>
                <a:prstClr val="black"/>
              </a:solidFill>
              <a:latin typeface="Calibri"/>
            </a:endParaRPr>
          </a:p>
        </p:txBody>
      </p:sp>
    </p:spTree>
    <p:extLst>
      <p:ext uri="{BB962C8B-B14F-4D97-AF65-F5344CB8AC3E}">
        <p14:creationId xmlns:p14="http://schemas.microsoft.com/office/powerpoint/2010/main" val="17715276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2</a:t>
            </a:fld>
            <a:endParaRPr lang="en-US" dirty="0">
              <a:solidFill>
                <a:prstClr val="black"/>
              </a:solidFill>
              <a:latin typeface="Calibri"/>
            </a:endParaRPr>
          </a:p>
        </p:txBody>
      </p:sp>
    </p:spTree>
    <p:extLst>
      <p:ext uri="{BB962C8B-B14F-4D97-AF65-F5344CB8AC3E}">
        <p14:creationId xmlns:p14="http://schemas.microsoft.com/office/powerpoint/2010/main" val="1059426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3</a:t>
            </a:fld>
            <a:endParaRPr lang="en-US" dirty="0">
              <a:solidFill>
                <a:prstClr val="black"/>
              </a:solidFill>
              <a:latin typeface="Calibri"/>
            </a:endParaRPr>
          </a:p>
        </p:txBody>
      </p:sp>
    </p:spTree>
    <p:extLst>
      <p:ext uri="{BB962C8B-B14F-4D97-AF65-F5344CB8AC3E}">
        <p14:creationId xmlns:p14="http://schemas.microsoft.com/office/powerpoint/2010/main" val="1180648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4</a:t>
            </a:fld>
            <a:endParaRPr lang="en-US">
              <a:solidFill>
                <a:prstClr val="black"/>
              </a:solidFill>
              <a:latin typeface="Calibri"/>
            </a:endParaRPr>
          </a:p>
        </p:txBody>
      </p:sp>
    </p:spTree>
    <p:extLst>
      <p:ext uri="{BB962C8B-B14F-4D97-AF65-F5344CB8AC3E}">
        <p14:creationId xmlns:p14="http://schemas.microsoft.com/office/powerpoint/2010/main" val="3829054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5</a:t>
            </a:fld>
            <a:endParaRPr lang="en-US">
              <a:solidFill>
                <a:prstClr val="black"/>
              </a:solidFill>
              <a:latin typeface="Calibri"/>
            </a:endParaRPr>
          </a:p>
        </p:txBody>
      </p:sp>
    </p:spTree>
    <p:extLst>
      <p:ext uri="{BB962C8B-B14F-4D97-AF65-F5344CB8AC3E}">
        <p14:creationId xmlns:p14="http://schemas.microsoft.com/office/powerpoint/2010/main" val="1086186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6</a:t>
            </a:fld>
            <a:endParaRPr lang="en-US">
              <a:solidFill>
                <a:prstClr val="black"/>
              </a:solidFill>
              <a:latin typeface="Calibri"/>
            </a:endParaRPr>
          </a:p>
        </p:txBody>
      </p:sp>
    </p:spTree>
    <p:extLst>
      <p:ext uri="{BB962C8B-B14F-4D97-AF65-F5344CB8AC3E}">
        <p14:creationId xmlns:p14="http://schemas.microsoft.com/office/powerpoint/2010/main" val="1161398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7</a:t>
            </a:fld>
            <a:endParaRPr lang="en-US">
              <a:solidFill>
                <a:prstClr val="black"/>
              </a:solidFill>
              <a:latin typeface="Calibri"/>
            </a:endParaRPr>
          </a:p>
        </p:txBody>
      </p:sp>
    </p:spTree>
    <p:extLst>
      <p:ext uri="{BB962C8B-B14F-4D97-AF65-F5344CB8AC3E}">
        <p14:creationId xmlns:p14="http://schemas.microsoft.com/office/powerpoint/2010/main" val="11366494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8</a:t>
            </a:fld>
            <a:endParaRPr lang="en-US">
              <a:solidFill>
                <a:prstClr val="black"/>
              </a:solidFill>
              <a:latin typeface="Calibri"/>
            </a:endParaRPr>
          </a:p>
        </p:txBody>
      </p:sp>
    </p:spTree>
    <p:extLst>
      <p:ext uri="{BB962C8B-B14F-4D97-AF65-F5344CB8AC3E}">
        <p14:creationId xmlns:p14="http://schemas.microsoft.com/office/powerpoint/2010/main" val="223075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defTabSz="933237"/>
            <a:fld id="{049D5B35-F4CB-4338-A91C-5A1A8E7850EF}" type="slidenum">
              <a:rPr lang="en-US">
                <a:solidFill>
                  <a:prstClr val="black"/>
                </a:solidFill>
                <a:latin typeface="Calibri"/>
              </a:rPr>
              <a:pPr defTabSz="933237"/>
              <a:t>9</a:t>
            </a:fld>
            <a:endParaRPr lang="en-US">
              <a:solidFill>
                <a:prstClr val="black"/>
              </a:solidFill>
              <a:latin typeface="Calibri"/>
            </a:endParaRPr>
          </a:p>
        </p:txBody>
      </p:sp>
    </p:spTree>
    <p:extLst>
      <p:ext uri="{BB962C8B-B14F-4D97-AF65-F5344CB8AC3E}">
        <p14:creationId xmlns:p14="http://schemas.microsoft.com/office/powerpoint/2010/main" val="5801926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914400" y="2130426"/>
            <a:ext cx="10363200" cy="1470025"/>
          </a:xfrm>
        </p:spPr>
        <p:txBody>
          <a:bodyPr/>
          <a:lstStyle/>
          <a:p>
            <a:r>
              <a:rPr lang="fr-FR"/>
              <a:t>Cliquez pour modifier le style du titre</a:t>
            </a:r>
            <a:endParaRPr lang="fr-BE"/>
          </a:p>
        </p:txBody>
      </p:sp>
      <p:sp>
        <p:nvSpPr>
          <p:cNvPr id="3" name="Sous-titr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Cliquez pour modifier le style des sous-titres du masque</a:t>
            </a:r>
            <a:endParaRPr lang="fr-BE"/>
          </a:p>
        </p:txBody>
      </p:sp>
      <p:sp>
        <p:nvSpPr>
          <p:cNvPr id="4" name="Espace réservé de la date 3"/>
          <p:cNvSpPr>
            <a:spLocks noGrp="1"/>
          </p:cNvSpPr>
          <p:nvPr>
            <p:ph type="dt" sz="half" idx="10"/>
          </p:nvPr>
        </p:nvSpPr>
        <p:spPr/>
        <p:txBody>
          <a:bodyPr/>
          <a:lstStyle/>
          <a:p>
            <a:fld id="{6F11CDE9-AAD0-4380-A239-995C09FB323C}" type="datetime1">
              <a:rPr lang="fr-FR" smtClean="0"/>
              <a:t>20/08/2019</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a:t>
            </a:fld>
            <a:endParaRPr lang="fr-BE"/>
          </a:p>
        </p:txBody>
      </p:sp>
    </p:spTree>
    <p:extLst>
      <p:ext uri="{BB962C8B-B14F-4D97-AF65-F5344CB8AC3E}">
        <p14:creationId xmlns:p14="http://schemas.microsoft.com/office/powerpoint/2010/main" val="41430932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endParaRPr lang="fr-BE"/>
          </a:p>
        </p:txBody>
      </p:sp>
      <p:sp>
        <p:nvSpPr>
          <p:cNvPr id="3" name="Espace réservé du texte vertical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p:cNvSpPr>
            <a:spLocks noGrp="1"/>
          </p:cNvSpPr>
          <p:nvPr>
            <p:ph type="dt" sz="half" idx="10"/>
          </p:nvPr>
        </p:nvSpPr>
        <p:spPr/>
        <p:txBody>
          <a:bodyPr/>
          <a:lstStyle/>
          <a:p>
            <a:fld id="{751E39A5-10AB-4DC6-B716-C4946819EE9F}" type="datetime1">
              <a:rPr lang="fr-FR" smtClean="0"/>
              <a:t>20/08/2019</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a:t>
            </a:fld>
            <a:endParaRPr lang="fr-BE"/>
          </a:p>
        </p:txBody>
      </p:sp>
    </p:spTree>
    <p:extLst>
      <p:ext uri="{BB962C8B-B14F-4D97-AF65-F5344CB8AC3E}">
        <p14:creationId xmlns:p14="http://schemas.microsoft.com/office/powerpoint/2010/main" val="1215682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839200" y="274639"/>
            <a:ext cx="2743200" cy="5851525"/>
          </a:xfrm>
        </p:spPr>
        <p:txBody>
          <a:bodyPr vert="eaVert"/>
          <a:lstStyle/>
          <a:p>
            <a:r>
              <a:rPr lang="fr-FR"/>
              <a:t>Cliquez pour modifier le style du titre</a:t>
            </a:r>
            <a:endParaRPr lang="fr-BE"/>
          </a:p>
        </p:txBody>
      </p:sp>
      <p:sp>
        <p:nvSpPr>
          <p:cNvPr id="3" name="Espace réservé du texte vertical 2"/>
          <p:cNvSpPr>
            <a:spLocks noGrp="1"/>
          </p:cNvSpPr>
          <p:nvPr>
            <p:ph type="body" orient="vert" idx="1"/>
          </p:nvPr>
        </p:nvSpPr>
        <p:spPr>
          <a:xfrm>
            <a:off x="609600" y="274639"/>
            <a:ext cx="8026400" cy="5851525"/>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p:cNvSpPr>
            <a:spLocks noGrp="1"/>
          </p:cNvSpPr>
          <p:nvPr>
            <p:ph type="dt" sz="half" idx="10"/>
          </p:nvPr>
        </p:nvSpPr>
        <p:spPr/>
        <p:txBody>
          <a:bodyPr/>
          <a:lstStyle/>
          <a:p>
            <a:fld id="{AA7F1159-A1CC-4A1D-BD61-56CA932C60DE}" type="datetime1">
              <a:rPr lang="fr-FR" smtClean="0"/>
              <a:t>20/08/2019</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a:t>
            </a:fld>
            <a:endParaRPr lang="fr-BE"/>
          </a:p>
        </p:txBody>
      </p:sp>
    </p:spTree>
    <p:extLst>
      <p:ext uri="{BB962C8B-B14F-4D97-AF65-F5344CB8AC3E}">
        <p14:creationId xmlns:p14="http://schemas.microsoft.com/office/powerpoint/2010/main" val="3257113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endParaRPr lang="fr-BE"/>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p:cNvSpPr>
            <a:spLocks noGrp="1"/>
          </p:cNvSpPr>
          <p:nvPr>
            <p:ph type="dt" sz="half" idx="10"/>
          </p:nvPr>
        </p:nvSpPr>
        <p:spPr/>
        <p:txBody>
          <a:bodyPr/>
          <a:lstStyle/>
          <a:p>
            <a:fld id="{8E1C7789-35B2-4299-978A-A463B93C0474}" type="datetime1">
              <a:rPr lang="fr-FR" smtClean="0"/>
              <a:t>20/08/2019</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a:t>
            </a:fld>
            <a:endParaRPr lang="fr-BE"/>
          </a:p>
        </p:txBody>
      </p:sp>
    </p:spTree>
    <p:extLst>
      <p:ext uri="{BB962C8B-B14F-4D97-AF65-F5344CB8AC3E}">
        <p14:creationId xmlns:p14="http://schemas.microsoft.com/office/powerpoint/2010/main" val="4205077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963084" y="4406901"/>
            <a:ext cx="10363200" cy="1362075"/>
          </a:xfrm>
        </p:spPr>
        <p:txBody>
          <a:bodyPr anchor="t"/>
          <a:lstStyle>
            <a:lvl1pPr algn="l">
              <a:defRPr sz="4000" b="1" cap="all"/>
            </a:lvl1pPr>
          </a:lstStyle>
          <a:p>
            <a:r>
              <a:rPr lang="fr-FR"/>
              <a:t>Cliquez pour modifier le style du titre</a:t>
            </a:r>
            <a:endParaRPr lang="fr-BE"/>
          </a:p>
        </p:txBody>
      </p:sp>
      <p:sp>
        <p:nvSpPr>
          <p:cNvPr id="3" name="Espace réservé du texte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Espace réservé de la date 3"/>
          <p:cNvSpPr>
            <a:spLocks noGrp="1"/>
          </p:cNvSpPr>
          <p:nvPr>
            <p:ph type="dt" sz="half" idx="10"/>
          </p:nvPr>
        </p:nvSpPr>
        <p:spPr/>
        <p:txBody>
          <a:bodyPr/>
          <a:lstStyle/>
          <a:p>
            <a:fld id="{25498D95-D720-4B6C-BB12-2622A00A47DD}" type="datetime1">
              <a:rPr lang="fr-FR" smtClean="0"/>
              <a:t>20/08/2019</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a:t>
            </a:fld>
            <a:endParaRPr lang="fr-BE"/>
          </a:p>
        </p:txBody>
      </p:sp>
    </p:spTree>
    <p:extLst>
      <p:ext uri="{BB962C8B-B14F-4D97-AF65-F5344CB8AC3E}">
        <p14:creationId xmlns:p14="http://schemas.microsoft.com/office/powerpoint/2010/main" val="1304571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endParaRPr lang="fr-BE"/>
          </a:p>
        </p:txBody>
      </p:sp>
      <p:sp>
        <p:nvSpPr>
          <p:cNvPr id="3" name="Espace réservé du contenu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contenu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e la date 4"/>
          <p:cNvSpPr>
            <a:spLocks noGrp="1"/>
          </p:cNvSpPr>
          <p:nvPr>
            <p:ph type="dt" sz="half" idx="10"/>
          </p:nvPr>
        </p:nvSpPr>
        <p:spPr/>
        <p:txBody>
          <a:bodyPr/>
          <a:lstStyle/>
          <a:p>
            <a:fld id="{0B35A905-573F-415E-97B7-D36196C5BFF4}" type="datetime1">
              <a:rPr lang="fr-FR" smtClean="0"/>
              <a:t>20/08/2019</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CF4668DC-857F-487D-BFFA-8C0CA5037977}" type="slidenum">
              <a:rPr lang="fr-BE" smtClean="0"/>
              <a:pPr/>
              <a:t>‹#›</a:t>
            </a:fld>
            <a:endParaRPr lang="fr-BE"/>
          </a:p>
        </p:txBody>
      </p:sp>
    </p:spTree>
    <p:extLst>
      <p:ext uri="{BB962C8B-B14F-4D97-AF65-F5344CB8AC3E}">
        <p14:creationId xmlns:p14="http://schemas.microsoft.com/office/powerpoint/2010/main" val="229669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Cliquez pour modifier le style du titre</a:t>
            </a:r>
            <a:endParaRPr lang="fr-BE"/>
          </a:p>
        </p:txBody>
      </p:sp>
      <p:sp>
        <p:nvSpPr>
          <p:cNvPr id="3" name="Espace réservé du texte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u texte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7" name="Espace réservé de la date 6"/>
          <p:cNvSpPr>
            <a:spLocks noGrp="1"/>
          </p:cNvSpPr>
          <p:nvPr>
            <p:ph type="dt" sz="half" idx="10"/>
          </p:nvPr>
        </p:nvSpPr>
        <p:spPr/>
        <p:txBody>
          <a:bodyPr/>
          <a:lstStyle/>
          <a:p>
            <a:fld id="{141BE56F-280A-4C80-B321-F698EBEC3A88}" type="datetime1">
              <a:rPr lang="fr-FR" smtClean="0"/>
              <a:t>20/08/2019</a:t>
            </a:fld>
            <a:endParaRPr lang="fr-BE"/>
          </a:p>
        </p:txBody>
      </p:sp>
      <p:sp>
        <p:nvSpPr>
          <p:cNvPr id="8" name="Espace réservé du pied de page 7"/>
          <p:cNvSpPr>
            <a:spLocks noGrp="1"/>
          </p:cNvSpPr>
          <p:nvPr>
            <p:ph type="ftr" sz="quarter" idx="11"/>
          </p:nvPr>
        </p:nvSpPr>
        <p:spPr/>
        <p:txBody>
          <a:bodyPr/>
          <a:lstStyle/>
          <a:p>
            <a:endParaRPr lang="fr-BE"/>
          </a:p>
        </p:txBody>
      </p:sp>
      <p:sp>
        <p:nvSpPr>
          <p:cNvPr id="9" name="Espace réservé du numéro de diapositive 8"/>
          <p:cNvSpPr>
            <a:spLocks noGrp="1"/>
          </p:cNvSpPr>
          <p:nvPr>
            <p:ph type="sldNum" sz="quarter" idx="12"/>
          </p:nvPr>
        </p:nvSpPr>
        <p:spPr/>
        <p:txBody>
          <a:bodyPr/>
          <a:lstStyle/>
          <a:p>
            <a:fld id="{CF4668DC-857F-487D-BFFA-8C0CA5037977}" type="slidenum">
              <a:rPr lang="fr-BE" smtClean="0"/>
              <a:pPr/>
              <a:t>‹#›</a:t>
            </a:fld>
            <a:endParaRPr lang="fr-BE"/>
          </a:p>
        </p:txBody>
      </p:sp>
    </p:spTree>
    <p:extLst>
      <p:ext uri="{BB962C8B-B14F-4D97-AF65-F5344CB8AC3E}">
        <p14:creationId xmlns:p14="http://schemas.microsoft.com/office/powerpoint/2010/main" val="3192226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endParaRPr lang="fr-BE"/>
          </a:p>
        </p:txBody>
      </p:sp>
      <p:sp>
        <p:nvSpPr>
          <p:cNvPr id="3" name="Espace réservé de la date 2"/>
          <p:cNvSpPr>
            <a:spLocks noGrp="1"/>
          </p:cNvSpPr>
          <p:nvPr>
            <p:ph type="dt" sz="half" idx="10"/>
          </p:nvPr>
        </p:nvSpPr>
        <p:spPr/>
        <p:txBody>
          <a:bodyPr/>
          <a:lstStyle/>
          <a:p>
            <a:fld id="{D4597191-C340-45DF-9704-60015C008B26}" type="datetime1">
              <a:rPr lang="fr-FR" smtClean="0"/>
              <a:t>20/08/2019</a:t>
            </a:fld>
            <a:endParaRPr lang="fr-BE"/>
          </a:p>
        </p:txBody>
      </p:sp>
      <p:sp>
        <p:nvSpPr>
          <p:cNvPr id="4" name="Espace réservé du pied de page 3"/>
          <p:cNvSpPr>
            <a:spLocks noGrp="1"/>
          </p:cNvSpPr>
          <p:nvPr>
            <p:ph type="ftr" sz="quarter" idx="11"/>
          </p:nvPr>
        </p:nvSpPr>
        <p:spPr/>
        <p:txBody>
          <a:bodyPr/>
          <a:lstStyle/>
          <a:p>
            <a:endParaRPr lang="fr-BE"/>
          </a:p>
        </p:txBody>
      </p:sp>
      <p:sp>
        <p:nvSpPr>
          <p:cNvPr id="5" name="Espace réservé du numéro de diapositive 4"/>
          <p:cNvSpPr>
            <a:spLocks noGrp="1"/>
          </p:cNvSpPr>
          <p:nvPr>
            <p:ph type="sldNum" sz="quarter" idx="12"/>
          </p:nvPr>
        </p:nvSpPr>
        <p:spPr/>
        <p:txBody>
          <a:bodyPr/>
          <a:lstStyle/>
          <a:p>
            <a:fld id="{CF4668DC-857F-487D-BFFA-8C0CA5037977}" type="slidenum">
              <a:rPr lang="fr-BE" smtClean="0"/>
              <a:pPr/>
              <a:t>‹#›</a:t>
            </a:fld>
            <a:endParaRPr lang="fr-BE"/>
          </a:p>
        </p:txBody>
      </p:sp>
    </p:spTree>
    <p:extLst>
      <p:ext uri="{BB962C8B-B14F-4D97-AF65-F5344CB8AC3E}">
        <p14:creationId xmlns:p14="http://schemas.microsoft.com/office/powerpoint/2010/main" val="3418640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0A8E7904-7923-4E20-8F77-96DE93106B23}" type="datetime1">
              <a:rPr lang="fr-FR" smtClean="0"/>
              <a:t>20/08/2019</a:t>
            </a:fld>
            <a:endParaRPr lang="fr-BE"/>
          </a:p>
        </p:txBody>
      </p:sp>
      <p:sp>
        <p:nvSpPr>
          <p:cNvPr id="3" name="Espace réservé du pied de page 2"/>
          <p:cNvSpPr>
            <a:spLocks noGrp="1"/>
          </p:cNvSpPr>
          <p:nvPr>
            <p:ph type="ftr" sz="quarter" idx="11"/>
          </p:nvPr>
        </p:nvSpPr>
        <p:spPr/>
        <p:txBody>
          <a:bodyPr/>
          <a:lstStyle/>
          <a:p>
            <a:endParaRPr lang="fr-BE"/>
          </a:p>
        </p:txBody>
      </p:sp>
      <p:sp>
        <p:nvSpPr>
          <p:cNvPr id="4" name="Espace réservé du numéro de diapositive 3"/>
          <p:cNvSpPr>
            <a:spLocks noGrp="1"/>
          </p:cNvSpPr>
          <p:nvPr>
            <p:ph type="sldNum" sz="quarter" idx="12"/>
          </p:nvPr>
        </p:nvSpPr>
        <p:spPr/>
        <p:txBody>
          <a:bodyPr/>
          <a:lstStyle/>
          <a:p>
            <a:fld id="{CF4668DC-857F-487D-BFFA-8C0CA5037977}" type="slidenum">
              <a:rPr lang="fr-BE" smtClean="0"/>
              <a:pPr/>
              <a:t>‹#›</a:t>
            </a:fld>
            <a:endParaRPr lang="fr-BE"/>
          </a:p>
        </p:txBody>
      </p:sp>
    </p:spTree>
    <p:extLst>
      <p:ext uri="{BB962C8B-B14F-4D97-AF65-F5344CB8AC3E}">
        <p14:creationId xmlns:p14="http://schemas.microsoft.com/office/powerpoint/2010/main" val="2119676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609601" y="273050"/>
            <a:ext cx="4011084" cy="1162050"/>
          </a:xfrm>
        </p:spPr>
        <p:txBody>
          <a:bodyPr anchor="b"/>
          <a:lstStyle>
            <a:lvl1pPr algn="l">
              <a:defRPr sz="2000" b="1"/>
            </a:lvl1pPr>
          </a:lstStyle>
          <a:p>
            <a:r>
              <a:rPr lang="fr-FR"/>
              <a:t>Cliquez pour modifier le style du titre</a:t>
            </a:r>
            <a:endParaRPr lang="fr-BE"/>
          </a:p>
        </p:txBody>
      </p:sp>
      <p:sp>
        <p:nvSpPr>
          <p:cNvPr id="3" name="Espace réservé du contenu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texte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4"/>
          <p:cNvSpPr>
            <a:spLocks noGrp="1"/>
          </p:cNvSpPr>
          <p:nvPr>
            <p:ph type="dt" sz="half" idx="10"/>
          </p:nvPr>
        </p:nvSpPr>
        <p:spPr/>
        <p:txBody>
          <a:bodyPr/>
          <a:lstStyle/>
          <a:p>
            <a:fld id="{A0A43836-B1F7-4F9C-B517-662A482B55C7}" type="datetime1">
              <a:rPr lang="fr-FR" smtClean="0"/>
              <a:t>20/08/2019</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CF4668DC-857F-487D-BFFA-8C0CA5037977}" type="slidenum">
              <a:rPr lang="fr-BE" smtClean="0"/>
              <a:pPr/>
              <a:t>‹#›</a:t>
            </a:fld>
            <a:endParaRPr lang="fr-BE"/>
          </a:p>
        </p:txBody>
      </p:sp>
    </p:spTree>
    <p:extLst>
      <p:ext uri="{BB962C8B-B14F-4D97-AF65-F5344CB8AC3E}">
        <p14:creationId xmlns:p14="http://schemas.microsoft.com/office/powerpoint/2010/main" val="42608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2389717" y="4800600"/>
            <a:ext cx="7315200" cy="566738"/>
          </a:xfrm>
        </p:spPr>
        <p:txBody>
          <a:bodyPr anchor="b"/>
          <a:lstStyle>
            <a:lvl1pPr algn="l">
              <a:defRPr sz="2000" b="1"/>
            </a:lvl1pPr>
          </a:lstStyle>
          <a:p>
            <a:r>
              <a:rPr lang="fr-FR"/>
              <a:t>Cliquez pour modifier le style du titre</a:t>
            </a:r>
            <a:endParaRPr lang="fr-BE"/>
          </a:p>
        </p:txBody>
      </p:sp>
      <p:sp>
        <p:nvSpPr>
          <p:cNvPr id="3" name="Espace réservé pour une image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BE"/>
          </a:p>
        </p:txBody>
      </p:sp>
      <p:sp>
        <p:nvSpPr>
          <p:cNvPr id="4" name="Espace réservé du texte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Espace réservé de la date 4"/>
          <p:cNvSpPr>
            <a:spLocks noGrp="1"/>
          </p:cNvSpPr>
          <p:nvPr>
            <p:ph type="dt" sz="half" idx="10"/>
          </p:nvPr>
        </p:nvSpPr>
        <p:spPr/>
        <p:txBody>
          <a:bodyPr/>
          <a:lstStyle/>
          <a:p>
            <a:fld id="{58BA4C90-1767-4043-8F79-F44AC4A5F66C}" type="datetime1">
              <a:rPr lang="fr-FR" smtClean="0"/>
              <a:t>20/08/2019</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CF4668DC-857F-487D-BFFA-8C0CA5037977}" type="slidenum">
              <a:rPr lang="fr-BE" smtClean="0"/>
              <a:pPr/>
              <a:t>‹#›</a:t>
            </a:fld>
            <a:endParaRPr lang="fr-BE"/>
          </a:p>
        </p:txBody>
      </p:sp>
    </p:spTree>
    <p:extLst>
      <p:ext uri="{BB962C8B-B14F-4D97-AF65-F5344CB8AC3E}">
        <p14:creationId xmlns:p14="http://schemas.microsoft.com/office/powerpoint/2010/main" val="2872973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fr-FR"/>
              <a:t>Cliquez pour modifier le style du titre</a:t>
            </a:r>
            <a:endParaRPr lang="fr-BE"/>
          </a:p>
        </p:txBody>
      </p:sp>
      <p:sp>
        <p:nvSpPr>
          <p:cNvPr id="3" name="Espace réservé du texte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C943C7-6CFC-4AE4-9234-C2A58267D538}" type="datetime1">
              <a:rPr lang="fr-FR" smtClean="0"/>
              <a:t>20/08/2019</a:t>
            </a:fld>
            <a:endParaRPr lang="fr-BE"/>
          </a:p>
        </p:txBody>
      </p:sp>
      <p:sp>
        <p:nvSpPr>
          <p:cNvPr id="5" name="Espace réservé du pied de page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BE"/>
          </a:p>
        </p:txBody>
      </p:sp>
      <p:sp>
        <p:nvSpPr>
          <p:cNvPr id="6" name="Espace réservé du numéro de diapositive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4668DC-857F-487D-BFFA-8C0CA5037977}" type="slidenum">
              <a:rPr lang="fr-BE" smtClean="0"/>
              <a:pPr/>
              <a:t>‹#›</a:t>
            </a:fld>
            <a:endParaRPr lang="fr-BE"/>
          </a:p>
        </p:txBody>
      </p:sp>
    </p:spTree>
    <p:extLst>
      <p:ext uri="{BB962C8B-B14F-4D97-AF65-F5344CB8AC3E}">
        <p14:creationId xmlns:p14="http://schemas.microsoft.com/office/powerpoint/2010/main" val="13720786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www.kaogu.cn/uploads/soft/Chinese%20Archaeology/8/The%20Shang%20Bronze%20Foundry-Site%20at%20Xiaomintun%20in%20Anyang%20City.pdf"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oleObject" Target="../embeddings/oleObject2.bin"/><Relationship Id="rId3" Type="http://schemas.openxmlformats.org/officeDocument/2006/relationships/notesSlide" Target="../notesSlides/notesSlide6.xml"/><Relationship Id="rId7" Type="http://schemas.openxmlformats.org/officeDocument/2006/relationships/image" Target="../media/image4.wm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microsoft.com/office/2007/relationships/hdphoto" Target="../media/hdphoto1.wdp"/><Relationship Id="rId4" Type="http://schemas.openxmlformats.org/officeDocument/2006/relationships/image" Target="../media/image6.png"/><Relationship Id="rId9" Type="http://schemas.openxmlformats.org/officeDocument/2006/relationships/image" Target="../media/image5.wmf"/></Relationships>
</file>

<file path=ppt/slides/_rels/slide7.xml.rels><?xml version="1.0" encoding="UTF-8" standalone="yes"?>
<Relationships xmlns="http://schemas.openxmlformats.org/package/2006/relationships"><Relationship Id="rId8" Type="http://schemas.openxmlformats.org/officeDocument/2006/relationships/oleObject" Target="../embeddings/oleObject5.bin"/><Relationship Id="rId13" Type="http://schemas.openxmlformats.org/officeDocument/2006/relationships/image" Target="../media/image11.wmf"/><Relationship Id="rId3" Type="http://schemas.openxmlformats.org/officeDocument/2006/relationships/notesSlide" Target="../notesSlides/notesSlide7.xml"/><Relationship Id="rId7" Type="http://schemas.openxmlformats.org/officeDocument/2006/relationships/image" Target="../media/image8.wmf"/><Relationship Id="rId12" Type="http://schemas.openxmlformats.org/officeDocument/2006/relationships/oleObject" Target="../embeddings/oleObject7.bin"/><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oleObject" Target="../embeddings/oleObject4.bin"/><Relationship Id="rId11" Type="http://schemas.openxmlformats.org/officeDocument/2006/relationships/image" Target="../media/image10.wmf"/><Relationship Id="rId5" Type="http://schemas.openxmlformats.org/officeDocument/2006/relationships/image" Target="../media/image7.wmf"/><Relationship Id="rId10" Type="http://schemas.openxmlformats.org/officeDocument/2006/relationships/oleObject" Target="../embeddings/oleObject6.bin"/><Relationship Id="rId4" Type="http://schemas.openxmlformats.org/officeDocument/2006/relationships/oleObject" Target="../embeddings/oleObject3.bin"/><Relationship Id="rId9" Type="http://schemas.openxmlformats.org/officeDocument/2006/relationships/image" Target="../media/image9.wmf"/></Relationships>
</file>

<file path=ppt/slides/_rels/slide8.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notesSlide" Target="../notesSlides/notesSlide8.xml"/><Relationship Id="rId7" Type="http://schemas.openxmlformats.org/officeDocument/2006/relationships/image" Target="../media/image15.jpg"/><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image" Target="../media/image12.wmf"/><Relationship Id="rId5" Type="http://schemas.openxmlformats.org/officeDocument/2006/relationships/oleObject" Target="../embeddings/oleObject8.bin"/><Relationship Id="rId4" Type="http://schemas.openxmlformats.org/officeDocument/2006/relationships/image" Target="../media/image14.jpeg"/><Relationship Id="rId9" Type="http://schemas.openxmlformats.org/officeDocument/2006/relationships/image" Target="../media/image13.wmf"/></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245326" y="179033"/>
            <a:ext cx="11827404" cy="724480"/>
          </a:xfrm>
          <a:prstGeom prst="rect">
            <a:avLst/>
          </a:prstGeom>
        </p:spPr>
        <p:txBody>
          <a:bodyPr vert="horz" lIns="91440" tIns="45720" rIns="91440" bIns="45720" rtlCol="0" anchor="t">
            <a:noAutofit/>
          </a:bodyPr>
          <a:lstStyle/>
          <a:p>
            <a:r>
              <a:rPr lang="fr-FR" sz="2000" b="1" u="sng" dirty="0"/>
              <a:t>Case Study 3. </a:t>
            </a:r>
            <a:r>
              <a:rPr lang="fr-FR" sz="2000" b="1" u="sng" dirty="0" err="1"/>
              <a:t>Determining</a:t>
            </a:r>
            <a:r>
              <a:rPr lang="fr-FR" sz="2000" b="1" u="sng" dirty="0"/>
              <a:t> the casting process of a 3,300-year-old bronze </a:t>
            </a:r>
            <a:r>
              <a:rPr lang="fr-FR" sz="2000" b="1" u="sng" dirty="0" err="1"/>
              <a:t>elephant</a:t>
            </a:r>
            <a:r>
              <a:rPr lang="fr-FR" sz="2000" b="1" u="sng" dirty="0"/>
              <a:t> </a:t>
            </a:r>
            <a:r>
              <a:rPr lang="fr-FR" sz="2000" b="1" u="sng" dirty="0" err="1"/>
              <a:t>from</a:t>
            </a:r>
            <a:r>
              <a:rPr lang="fr-FR" sz="2000" b="1" u="sng" dirty="0"/>
              <a:t> China</a:t>
            </a:r>
            <a:endParaRPr lang="en-US" sz="2000" u="sng" dirty="0"/>
          </a:p>
        </p:txBody>
      </p:sp>
      <p:pic>
        <p:nvPicPr>
          <p:cNvPr id="29" name="Picture 28"/>
          <p:cNvPicPr>
            <a:picLocks noChangeAspect="1"/>
          </p:cNvPicPr>
          <p:nvPr/>
        </p:nvPicPr>
        <p:blipFill>
          <a:blip r:embed="rId3" cstate="screen"/>
          <a:stretch>
            <a:fillRect/>
          </a:stretch>
        </p:blipFill>
        <p:spPr>
          <a:xfrm>
            <a:off x="339102" y="1267776"/>
            <a:ext cx="4312411" cy="3909810"/>
          </a:xfrm>
          <a:prstGeom prst="rect">
            <a:avLst/>
          </a:prstGeom>
        </p:spPr>
      </p:pic>
      <p:sp>
        <p:nvSpPr>
          <p:cNvPr id="2" name="Rectangle 1"/>
          <p:cNvSpPr/>
          <p:nvPr/>
        </p:nvSpPr>
        <p:spPr>
          <a:xfrm>
            <a:off x="5009820" y="1325503"/>
            <a:ext cx="6843078" cy="3693319"/>
          </a:xfrm>
          <a:prstGeom prst="rect">
            <a:avLst/>
          </a:prstGeom>
        </p:spPr>
        <p:txBody>
          <a:bodyPr wrap="square">
            <a:spAutoFit/>
          </a:bodyPr>
          <a:lstStyle/>
          <a:p>
            <a:r>
              <a:rPr lang="en-US" dirty="0"/>
              <a:t>The question of when lost wax casting was first used in central China has been one of long-standing debate. When this rare sculptural ritual vessel, or </a:t>
            </a:r>
            <a:r>
              <a:rPr lang="en-US" i="1" dirty="0" err="1"/>
              <a:t>huo</a:t>
            </a:r>
            <a:r>
              <a:rPr lang="en-US" dirty="0"/>
              <a:t>, was first studied in the 1960’s, it was thought to be cast by such a method. However, more recent excavations of foundry remains contemporaneous to this vessel at Anyang , and the refinement of examination and analytical tools used for the technological study of bronzes, have provided new insights into the casting methods of such vessels in central China during the Shang and Zhou dynasties. The more recent technical study of the elephant-shaped vessel points to clear evidence of quite a different method of production: the piece-mold casting technique, the main method used to create such bronze vessels at that time. </a:t>
            </a:r>
          </a:p>
          <a:p>
            <a:r>
              <a:rPr lang="en-US" dirty="0"/>
              <a:t> </a:t>
            </a:r>
          </a:p>
        </p:txBody>
      </p:sp>
      <p:grpSp>
        <p:nvGrpSpPr>
          <p:cNvPr id="139" name="Group 138"/>
          <p:cNvGrpSpPr/>
          <p:nvPr/>
        </p:nvGrpSpPr>
        <p:grpSpPr>
          <a:xfrm>
            <a:off x="1611699" y="5997427"/>
            <a:ext cx="8972678" cy="668980"/>
            <a:chOff x="1611699" y="5997427"/>
            <a:chExt cx="8972678" cy="668980"/>
          </a:xfrm>
        </p:grpSpPr>
        <p:cxnSp>
          <p:nvCxnSpPr>
            <p:cNvPr id="140"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41"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142" name="TextBox 141"/>
            <p:cNvSpPr txBox="1"/>
            <p:nvPr/>
          </p:nvSpPr>
          <p:spPr>
            <a:xfrm>
              <a:off x="1611699" y="6098274"/>
              <a:ext cx="484349" cy="246221"/>
            </a:xfrm>
            <a:prstGeom prst="rect">
              <a:avLst/>
            </a:prstGeom>
          </p:spPr>
          <p:txBody>
            <a:bodyPr wrap="square" rtlCol="0">
              <a:spAutoFit/>
            </a:bodyPr>
            <a:lstStyle/>
            <a:p>
              <a:pPr algn="ctr"/>
              <a:r>
                <a:rPr lang="en-US" sz="1000" dirty="0">
                  <a:solidFill>
                    <a:srgbClr val="FF0000"/>
                  </a:solidFill>
                  <a:latin typeface="Calibri"/>
                </a:rPr>
                <a:t>Intro</a:t>
              </a:r>
            </a:p>
          </p:txBody>
        </p:sp>
        <p:sp>
          <p:nvSpPr>
            <p:cNvPr id="143" name="Rectangle 142"/>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144"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145"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46"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47"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48"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49"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50"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151"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152" name="TextBox 24"/>
            <p:cNvSpPr txBox="1"/>
            <p:nvPr/>
          </p:nvSpPr>
          <p:spPr>
            <a:xfrm>
              <a:off x="3582757" y="6096201"/>
              <a:ext cx="920579" cy="246221"/>
            </a:xfrm>
            <a:prstGeom prst="rect">
              <a:avLst/>
            </a:prstGeom>
          </p:spPr>
          <p:txBody>
            <a:bodyPr rtlCol="0">
              <a:spAutoFit/>
            </a:bodyPr>
            <a:lstStyle/>
            <a:p>
              <a:pPr algn="ctr"/>
              <a:r>
                <a:rPr lang="en-US" sz="1000">
                  <a:latin typeface="Calibri"/>
                </a:rPr>
                <a:t>Fabrication</a:t>
              </a:r>
            </a:p>
          </p:txBody>
        </p:sp>
        <p:sp>
          <p:nvSpPr>
            <p:cNvPr id="153"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154"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155"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156"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157"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158" name="TextBox 30"/>
            <p:cNvSpPr txBox="1"/>
            <p:nvPr/>
          </p:nvSpPr>
          <p:spPr>
            <a:xfrm>
              <a:off x="4525794" y="6111135"/>
              <a:ext cx="774838" cy="246221"/>
            </a:xfrm>
            <a:prstGeom prst="rect">
              <a:avLst/>
            </a:prstGeom>
          </p:spPr>
          <p:txBody>
            <a:bodyPr wrap="square" rtlCol="0">
              <a:spAutoFit/>
            </a:bodyPr>
            <a:lstStyle/>
            <a:p>
              <a:pPr algn="ctr"/>
              <a:r>
                <a:rPr lang="en-US" sz="1000">
                  <a:ln w="0"/>
                  <a:effectLst>
                    <a:outerShdw blurRad="38100" dist="19050" dir="2700000" algn="tl" rotWithShape="0">
                      <a:schemeClr val="dk1">
                        <a:alpha val="40000"/>
                      </a:schemeClr>
                    </a:outerShdw>
                  </a:effectLst>
                  <a:latin typeface="Calibri"/>
                </a:rPr>
                <a:t>Evidence</a:t>
              </a:r>
              <a:endParaRPr lang="en-US" sz="1000">
                <a:solidFill>
                  <a:srgbClr val="FF0000"/>
                </a:solidFill>
                <a:latin typeface="Calibri"/>
              </a:endParaRPr>
            </a:p>
          </p:txBody>
        </p:sp>
        <p:sp>
          <p:nvSpPr>
            <p:cNvPr id="159"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160"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161"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162"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163" name="Rectangle 162"/>
            <p:cNvSpPr/>
            <p:nvPr/>
          </p:nvSpPr>
          <p:spPr>
            <a:xfrm>
              <a:off x="6071244" y="6112066"/>
              <a:ext cx="569387" cy="246221"/>
            </a:xfrm>
            <a:prstGeom prst="rect">
              <a:avLst/>
            </a:prstGeom>
          </p:spPr>
          <p:txBody>
            <a:bodyPr wrap="none">
              <a:spAutoFit/>
            </a:bodyPr>
            <a:lstStyle/>
            <a:p>
              <a:r>
                <a:rPr lang="en-US" sz="1000"/>
                <a:t>Repairs</a:t>
              </a:r>
            </a:p>
          </p:txBody>
        </p:sp>
      </p:grpSp>
      <p:sp>
        <p:nvSpPr>
          <p:cNvPr id="3" name="Slide Number Placeholder 2">
            <a:extLst>
              <a:ext uri="{FF2B5EF4-FFF2-40B4-BE49-F238E27FC236}">
                <a16:creationId xmlns:a16="http://schemas.microsoft.com/office/drawing/2014/main" id="{EBF36A8C-434A-4009-B8D6-32E075BA4B02}"/>
              </a:ext>
            </a:extLst>
          </p:cNvPr>
          <p:cNvSpPr>
            <a:spLocks noGrp="1"/>
          </p:cNvSpPr>
          <p:nvPr>
            <p:ph type="sldNum" sz="quarter" idx="12"/>
          </p:nvPr>
        </p:nvSpPr>
        <p:spPr/>
        <p:txBody>
          <a:bodyPr/>
          <a:lstStyle/>
          <a:p>
            <a:fld id="{CF4668DC-857F-487D-BFFA-8C0CA5037977}" type="slidenum">
              <a:rPr lang="fr-BE" smtClean="0"/>
              <a:pPr/>
              <a:t>1</a:t>
            </a:fld>
            <a:endParaRPr lang="fr-BE"/>
          </a:p>
        </p:txBody>
      </p:sp>
      <p:sp>
        <p:nvSpPr>
          <p:cNvPr id="4" name="TextBox 3">
            <a:extLst>
              <a:ext uri="{FF2B5EF4-FFF2-40B4-BE49-F238E27FC236}">
                <a16:creationId xmlns:a16="http://schemas.microsoft.com/office/drawing/2014/main" id="{02921E21-FD3E-4230-898C-C642DAFC990E}"/>
              </a:ext>
            </a:extLst>
          </p:cNvPr>
          <p:cNvSpPr txBox="1"/>
          <p:nvPr/>
        </p:nvSpPr>
        <p:spPr>
          <a:xfrm>
            <a:off x="3131695" y="71453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997</a:t>
            </a:r>
          </a:p>
        </p:txBody>
      </p:sp>
    </p:spTree>
    <p:extLst>
      <p:ext uri="{BB962C8B-B14F-4D97-AF65-F5344CB8AC3E}">
        <p14:creationId xmlns:p14="http://schemas.microsoft.com/office/powerpoint/2010/main" val="31900890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227787" y="0"/>
            <a:ext cx="4136110" cy="528890"/>
          </a:xfrm>
          <a:prstGeom prst="rect">
            <a:avLst/>
          </a:prstGeom>
        </p:spPr>
        <p:txBody>
          <a:bodyPr vert="horz" lIns="91440" tIns="45720" rIns="91440" bIns="45720" rtlCol="0" anchor="t">
            <a:normAutofit/>
          </a:bodyPr>
          <a:lstStyle/>
          <a:p>
            <a:pPr algn="ctr">
              <a:spcBef>
                <a:spcPct val="20000"/>
              </a:spcBef>
              <a:defRPr/>
            </a:pPr>
            <a:r>
              <a:rPr lang="en-US" sz="2400" b="1" dirty="0"/>
              <a:t>Radiographic evidence</a:t>
            </a:r>
            <a:endParaRPr lang="fr-FR" sz="2400" dirty="0">
              <a:solidFill>
                <a:prstClr val="black">
                  <a:tint val="75000"/>
                </a:prstClr>
              </a:solidFill>
              <a:latin typeface="Calibri"/>
            </a:endParaRPr>
          </a:p>
        </p:txBody>
      </p:sp>
      <p:sp>
        <p:nvSpPr>
          <p:cNvPr id="24" name="Rectangle 23"/>
          <p:cNvSpPr/>
          <p:nvPr/>
        </p:nvSpPr>
        <p:spPr>
          <a:xfrm>
            <a:off x="6958678" y="544578"/>
            <a:ext cx="5196211" cy="5632311"/>
          </a:xfrm>
          <a:prstGeom prst="rect">
            <a:avLst/>
          </a:prstGeom>
        </p:spPr>
        <p:txBody>
          <a:bodyPr wrap="square">
            <a:spAutoFit/>
          </a:bodyPr>
          <a:lstStyle/>
          <a:p>
            <a:r>
              <a:rPr lang="en-US" dirty="0"/>
              <a:t>X-radiography shows that the walls of the vessel are relatively thin and even. The more x-ray-opaque or whiter features like the decorative elements, indicate areas of thicker metal. Compared to the belly and head, the slightly greater density of the legs and trunk is caused by the extant core material. Radiography also confirms that the top of the legs are closed off by the metal wall of the vessel’s body.</a:t>
            </a:r>
          </a:p>
          <a:p>
            <a:r>
              <a:rPr lang="en-US" dirty="0"/>
              <a:t> </a:t>
            </a:r>
          </a:p>
          <a:p>
            <a:r>
              <a:rPr lang="en-US" dirty="0"/>
              <a:t>Surprisingly, neither radiography nor visual examination revealed any evidence of metal spacers in the vessel, suggesting that it was loess core extensions that anchored the core in position in relation to the mold. One such extension would have connected the core and mold through the opening on the back of the elephant. Another may have been through the trunk. The cores of the legs would have extended out the openings at the bottom to attach to outer mold sections.</a:t>
            </a:r>
          </a:p>
          <a:p>
            <a:endParaRPr lang="en-US" dirty="0"/>
          </a:p>
        </p:txBody>
      </p:sp>
      <p:pic>
        <p:nvPicPr>
          <p:cNvPr id="28" name="Picture 27"/>
          <p:cNvPicPr>
            <a:picLocks noChangeAspect="1"/>
          </p:cNvPicPr>
          <p:nvPr/>
        </p:nvPicPr>
        <p:blipFill>
          <a:blip r:embed="rId3" cstate="screen"/>
          <a:stretch>
            <a:fillRect/>
          </a:stretch>
        </p:blipFill>
        <p:spPr>
          <a:xfrm>
            <a:off x="306731" y="595140"/>
            <a:ext cx="6396678" cy="5322680"/>
          </a:xfrm>
          <a:prstGeom prst="rect">
            <a:avLst/>
          </a:prstGeom>
        </p:spPr>
      </p:pic>
      <p:grpSp>
        <p:nvGrpSpPr>
          <p:cNvPr id="35" name="Group 34"/>
          <p:cNvGrpSpPr/>
          <p:nvPr/>
        </p:nvGrpSpPr>
        <p:grpSpPr>
          <a:xfrm>
            <a:off x="1611699" y="5997427"/>
            <a:ext cx="8972678" cy="668980"/>
            <a:chOff x="1611699" y="5997427"/>
            <a:chExt cx="8972678" cy="668980"/>
          </a:xfrm>
        </p:grpSpPr>
        <p:cxnSp>
          <p:nvCxnSpPr>
            <p:cNvPr id="36"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37"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39" name="Rectangle 38"/>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40"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41"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2"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3"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4"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5"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6"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7"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8"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49"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50"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51"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52"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53"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54" name="TextBox 30"/>
            <p:cNvSpPr txBox="1"/>
            <p:nvPr/>
          </p:nvSpPr>
          <p:spPr>
            <a:xfrm>
              <a:off x="4525794" y="6111135"/>
              <a:ext cx="774838" cy="246221"/>
            </a:xfrm>
            <a:prstGeom prst="rect">
              <a:avLst/>
            </a:prstGeom>
          </p:spPr>
          <p:txBody>
            <a:bodyPr wrap="square" rtlCol="0">
              <a:spAutoFit/>
            </a:bodyPr>
            <a:lstStyle/>
            <a:p>
              <a:pPr algn="ctr"/>
              <a:r>
                <a:rPr lang="en-US" sz="1000">
                  <a:solidFill>
                    <a:srgbClr val="FF0000"/>
                  </a:solidFill>
                  <a:latin typeface="Calibri"/>
                </a:rPr>
                <a:t>Evidence</a:t>
              </a:r>
            </a:p>
          </p:txBody>
        </p:sp>
        <p:sp>
          <p:nvSpPr>
            <p:cNvPr id="55"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56"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57"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58"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9" name="Rectangle 58"/>
            <p:cNvSpPr/>
            <p:nvPr/>
          </p:nvSpPr>
          <p:spPr>
            <a:xfrm>
              <a:off x="6071244" y="6112066"/>
              <a:ext cx="569387" cy="246221"/>
            </a:xfrm>
            <a:prstGeom prst="rect">
              <a:avLst/>
            </a:prstGeom>
          </p:spPr>
          <p:txBody>
            <a:bodyPr wrap="none">
              <a:spAutoFit/>
            </a:bodyPr>
            <a:lstStyle/>
            <a:p>
              <a:r>
                <a:rPr lang="en-US" sz="1000"/>
                <a:t>Repairs</a:t>
              </a:r>
            </a:p>
          </p:txBody>
        </p:sp>
      </p:grpSp>
      <p:sp>
        <p:nvSpPr>
          <p:cNvPr id="2" name="Slide Number Placeholder 1">
            <a:extLst>
              <a:ext uri="{FF2B5EF4-FFF2-40B4-BE49-F238E27FC236}">
                <a16:creationId xmlns:a16="http://schemas.microsoft.com/office/drawing/2014/main" id="{98A0AB85-2A39-4F5E-B2D8-FF3373E202F4}"/>
              </a:ext>
            </a:extLst>
          </p:cNvPr>
          <p:cNvSpPr>
            <a:spLocks noGrp="1"/>
          </p:cNvSpPr>
          <p:nvPr>
            <p:ph type="sldNum" sz="quarter" idx="12"/>
          </p:nvPr>
        </p:nvSpPr>
        <p:spPr/>
        <p:txBody>
          <a:bodyPr/>
          <a:lstStyle/>
          <a:p>
            <a:fld id="{CF4668DC-857F-487D-BFFA-8C0CA5037977}" type="slidenum">
              <a:rPr lang="fr-BE" smtClean="0"/>
              <a:pPr/>
              <a:t>10</a:t>
            </a:fld>
            <a:endParaRPr lang="fr-BE"/>
          </a:p>
        </p:txBody>
      </p:sp>
      <p:sp>
        <p:nvSpPr>
          <p:cNvPr id="3" name="TextBox 2">
            <a:extLst>
              <a:ext uri="{FF2B5EF4-FFF2-40B4-BE49-F238E27FC236}">
                <a16:creationId xmlns:a16="http://schemas.microsoft.com/office/drawing/2014/main" id="{EF788EA5-394E-4B5A-8491-5F9D39BA9B86}"/>
              </a:ext>
            </a:extLst>
          </p:cNvPr>
          <p:cNvSpPr txBox="1"/>
          <p:nvPr/>
        </p:nvSpPr>
        <p:spPr>
          <a:xfrm>
            <a:off x="4081072" y="22110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1007</a:t>
            </a:r>
          </a:p>
        </p:txBody>
      </p:sp>
    </p:spTree>
    <p:extLst>
      <p:ext uri="{BB962C8B-B14F-4D97-AF65-F5344CB8AC3E}">
        <p14:creationId xmlns:p14="http://schemas.microsoft.com/office/powerpoint/2010/main" val="309802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417265" y="148604"/>
            <a:ext cx="4365523" cy="724480"/>
          </a:xfrm>
          <a:prstGeom prst="rect">
            <a:avLst/>
          </a:prstGeom>
        </p:spPr>
        <p:txBody>
          <a:bodyPr vert="horz" lIns="91440" tIns="45720" rIns="91440" bIns="45720" rtlCol="0" anchor="t">
            <a:noAutofit/>
          </a:bodyPr>
          <a:lstStyle/>
          <a:p>
            <a:pPr>
              <a:spcBef>
                <a:spcPct val="20000"/>
              </a:spcBef>
              <a:defRPr/>
            </a:pPr>
            <a:r>
              <a:rPr lang="en-US" b="1" dirty="0"/>
              <a:t>Decorative elements</a:t>
            </a:r>
            <a:endParaRPr lang="fr-FR" sz="2400" dirty="0">
              <a:solidFill>
                <a:prstClr val="black">
                  <a:tint val="75000"/>
                </a:prstClr>
              </a:solidFill>
              <a:latin typeface="Calibri"/>
            </a:endParaRPr>
          </a:p>
        </p:txBody>
      </p:sp>
      <p:sp>
        <p:nvSpPr>
          <p:cNvPr id="7" name="Rectangle 6"/>
          <p:cNvSpPr/>
          <p:nvPr/>
        </p:nvSpPr>
        <p:spPr>
          <a:xfrm>
            <a:off x="7201098" y="547227"/>
            <a:ext cx="4623717" cy="5078313"/>
          </a:xfrm>
          <a:prstGeom prst="rect">
            <a:avLst/>
          </a:prstGeom>
        </p:spPr>
        <p:txBody>
          <a:bodyPr wrap="square">
            <a:spAutoFit/>
          </a:bodyPr>
          <a:lstStyle/>
          <a:p>
            <a:pPr>
              <a:defRPr/>
            </a:pPr>
            <a:r>
              <a:rPr lang="en-US" dirty="0">
                <a:ea typeface="Calibri" charset="0"/>
                <a:cs typeface="Times New Roman" charset="0"/>
              </a:rPr>
              <a:t>The elaborate incised and relief decoration across the surface of the </a:t>
            </a:r>
            <a:r>
              <a:rPr lang="en-US" i="1" dirty="0" err="1">
                <a:ea typeface="Calibri" charset="0"/>
                <a:cs typeface="Times New Roman" charset="0"/>
              </a:rPr>
              <a:t>huo</a:t>
            </a:r>
            <a:r>
              <a:rPr lang="en-US" dirty="0">
                <a:ea typeface="Calibri" charset="0"/>
                <a:cs typeface="Times New Roman" charset="0"/>
              </a:rPr>
              <a:t> were executed avoiding undercuts to facilitate piece-molding. </a:t>
            </a:r>
            <a:r>
              <a:rPr lang="en-US" dirty="0"/>
              <a:t>The fine loess soil used in northern China to make the models and molds was able to capture very sharp, clearly detailed decorative designs. Further refinements would often be added by carving directly into the mold’s surface as is documented in the e</a:t>
            </a:r>
            <a:r>
              <a:rPr lang="en-US" dirty="0">
                <a:ea typeface="Calibri" charset="0"/>
                <a:cs typeface="Times New Roman" charset="0"/>
              </a:rPr>
              <a:t>xcavated mold remains from Anyang. </a:t>
            </a:r>
            <a:r>
              <a:rPr lang="en-US" dirty="0"/>
              <a:t>In the absence of surviving mold sections from this vessel, it remains unclear whether </a:t>
            </a:r>
            <a:r>
              <a:rPr lang="en-US" dirty="0">
                <a:ea typeface="Calibri" charset="0"/>
                <a:cs typeface="Times New Roman" charset="0"/>
              </a:rPr>
              <a:t>the </a:t>
            </a:r>
            <a:r>
              <a:rPr lang="en-US" i="1" dirty="0" err="1">
                <a:ea typeface="Calibri" charset="0"/>
                <a:cs typeface="Times New Roman" charset="0"/>
              </a:rPr>
              <a:t>huo’s</a:t>
            </a:r>
            <a:r>
              <a:rPr lang="en-US" dirty="0">
                <a:ea typeface="Calibri" charset="0"/>
                <a:cs typeface="Times New Roman" charset="0"/>
              </a:rPr>
              <a:t> </a:t>
            </a:r>
            <a:r>
              <a:rPr lang="en-US" dirty="0"/>
              <a:t>finer cloud and thunder - or “</a:t>
            </a:r>
            <a:r>
              <a:rPr lang="en-US" i="1" dirty="0" err="1"/>
              <a:t>leiwen</a:t>
            </a:r>
            <a:r>
              <a:rPr lang="en-US" i="1" dirty="0"/>
              <a:t>” – </a:t>
            </a:r>
            <a:r>
              <a:rPr lang="en-US" dirty="0"/>
              <a:t>pattern</a:t>
            </a:r>
            <a:r>
              <a:rPr lang="en-US" dirty="0">
                <a:ea typeface="Calibri" charset="0"/>
                <a:cs typeface="Times New Roman" charset="0"/>
              </a:rPr>
              <a:t> in low relief or the dragons and hooks in high relief were created in the model, the mold, or both. </a:t>
            </a:r>
            <a:r>
              <a:rPr lang="en-US" dirty="0"/>
              <a:t>No refinements were made to the design after casting. The </a:t>
            </a:r>
            <a:r>
              <a:rPr lang="en-US" i="1" dirty="0" err="1"/>
              <a:t>leiwen</a:t>
            </a:r>
            <a:r>
              <a:rPr lang="en-US" dirty="0"/>
              <a:t> patterns at least show no signs of having been chased in the metal.</a:t>
            </a:r>
            <a:endParaRPr kumimoji="0" lang="en-US" b="0" i="0" u="none" strike="noStrike" kern="0" cap="none" spc="0" normalizeH="0" baseline="0" noProof="0" dirty="0">
              <a:ln>
                <a:noFill/>
              </a:ln>
              <a:solidFill>
                <a:prstClr val="black"/>
              </a:solidFill>
              <a:effectLst/>
              <a:uLnTx/>
              <a:uFillTx/>
            </a:endParaRPr>
          </a:p>
        </p:txBody>
      </p:sp>
      <p:pic>
        <p:nvPicPr>
          <p:cNvPr id="2" name="Picture 1"/>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398560" y="665405"/>
            <a:ext cx="6632244" cy="4420391"/>
          </a:xfrm>
          <a:prstGeom prst="rect">
            <a:avLst/>
          </a:prstGeom>
        </p:spPr>
      </p:pic>
      <p:grpSp>
        <p:nvGrpSpPr>
          <p:cNvPr id="32" name="Group 31"/>
          <p:cNvGrpSpPr/>
          <p:nvPr/>
        </p:nvGrpSpPr>
        <p:grpSpPr>
          <a:xfrm>
            <a:off x="1611699" y="5997427"/>
            <a:ext cx="8972678" cy="668980"/>
            <a:chOff x="1611699" y="5997427"/>
            <a:chExt cx="8972678" cy="668980"/>
          </a:xfrm>
        </p:grpSpPr>
        <p:cxnSp>
          <p:nvCxnSpPr>
            <p:cNvPr id="33"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35"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37" name="Rectangle 36"/>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38"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39"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0"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1"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2"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3"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4"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5"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6"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47"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48"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49"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50"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51"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52" name="TextBox 30"/>
            <p:cNvSpPr txBox="1"/>
            <p:nvPr/>
          </p:nvSpPr>
          <p:spPr>
            <a:xfrm>
              <a:off x="4525794" y="6111135"/>
              <a:ext cx="774838" cy="246221"/>
            </a:xfrm>
            <a:prstGeom prst="rect">
              <a:avLst/>
            </a:prstGeom>
          </p:spPr>
          <p:txBody>
            <a:bodyPr wrap="square" rtlCol="0">
              <a:spAutoFit/>
            </a:bodyPr>
            <a:lstStyle/>
            <a:p>
              <a:pPr algn="ctr"/>
              <a:r>
                <a:rPr lang="en-US" sz="1000">
                  <a:solidFill>
                    <a:srgbClr val="FF0000"/>
                  </a:solidFill>
                  <a:latin typeface="Calibri"/>
                </a:rPr>
                <a:t>Evidence</a:t>
              </a:r>
            </a:p>
          </p:txBody>
        </p:sp>
        <p:sp>
          <p:nvSpPr>
            <p:cNvPr id="53"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54"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55"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56"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7" name="Rectangle 56"/>
            <p:cNvSpPr/>
            <p:nvPr/>
          </p:nvSpPr>
          <p:spPr>
            <a:xfrm>
              <a:off x="6071244" y="6112066"/>
              <a:ext cx="569387" cy="246221"/>
            </a:xfrm>
            <a:prstGeom prst="rect">
              <a:avLst/>
            </a:prstGeom>
          </p:spPr>
          <p:txBody>
            <a:bodyPr wrap="none">
              <a:spAutoFit/>
            </a:bodyPr>
            <a:lstStyle/>
            <a:p>
              <a:r>
                <a:rPr lang="en-US" sz="1000"/>
                <a:t>Repairs</a:t>
              </a:r>
            </a:p>
          </p:txBody>
        </p:sp>
      </p:grpSp>
      <p:sp>
        <p:nvSpPr>
          <p:cNvPr id="3" name="Slide Number Placeholder 2">
            <a:extLst>
              <a:ext uri="{FF2B5EF4-FFF2-40B4-BE49-F238E27FC236}">
                <a16:creationId xmlns:a16="http://schemas.microsoft.com/office/drawing/2014/main" id="{F035D01D-B2A0-4FB7-BB00-F1C3B6E16B5A}"/>
              </a:ext>
            </a:extLst>
          </p:cNvPr>
          <p:cNvSpPr>
            <a:spLocks noGrp="1"/>
          </p:cNvSpPr>
          <p:nvPr>
            <p:ph type="sldNum" sz="quarter" idx="12"/>
          </p:nvPr>
        </p:nvSpPr>
        <p:spPr/>
        <p:txBody>
          <a:bodyPr/>
          <a:lstStyle/>
          <a:p>
            <a:fld id="{CF4668DC-857F-487D-BFFA-8C0CA5037977}" type="slidenum">
              <a:rPr lang="fr-BE" smtClean="0"/>
              <a:pPr/>
              <a:t>11</a:t>
            </a:fld>
            <a:endParaRPr lang="fr-BE"/>
          </a:p>
        </p:txBody>
      </p:sp>
      <p:sp>
        <p:nvSpPr>
          <p:cNvPr id="4" name="TextBox 3">
            <a:extLst>
              <a:ext uri="{FF2B5EF4-FFF2-40B4-BE49-F238E27FC236}">
                <a16:creationId xmlns:a16="http://schemas.microsoft.com/office/drawing/2014/main" id="{37BCECB2-A292-4983-9C05-8197B057DAB7}"/>
              </a:ext>
            </a:extLst>
          </p:cNvPr>
          <p:cNvSpPr txBox="1"/>
          <p:nvPr/>
        </p:nvSpPr>
        <p:spPr>
          <a:xfrm>
            <a:off x="5211580" y="32103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1008</a:t>
            </a:r>
          </a:p>
        </p:txBody>
      </p:sp>
    </p:spTree>
    <p:extLst>
      <p:ext uri="{BB962C8B-B14F-4D97-AF65-F5344CB8AC3E}">
        <p14:creationId xmlns:p14="http://schemas.microsoft.com/office/powerpoint/2010/main" val="3205656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419534" y="178589"/>
            <a:ext cx="4606520" cy="514574"/>
          </a:xfrm>
          <a:prstGeom prst="rect">
            <a:avLst/>
          </a:prstGeom>
        </p:spPr>
        <p:txBody>
          <a:bodyPr vert="horz" lIns="91440" tIns="45720" rIns="91440" bIns="45720" rtlCol="0" anchor="t">
            <a:normAutofit/>
          </a:bodyPr>
          <a:lstStyle/>
          <a:p>
            <a:pPr>
              <a:spcBef>
                <a:spcPct val="20000"/>
              </a:spcBef>
              <a:defRPr/>
            </a:pPr>
            <a:r>
              <a:rPr lang="en-US" sz="2400" b="1" dirty="0"/>
              <a:t>Condition</a:t>
            </a:r>
            <a:endParaRPr lang="fr-FR" sz="2400" dirty="0">
              <a:solidFill>
                <a:prstClr val="black">
                  <a:tint val="75000"/>
                </a:prstClr>
              </a:solidFill>
              <a:latin typeface="Calibri"/>
            </a:endParaRPr>
          </a:p>
        </p:txBody>
      </p:sp>
      <p:pic>
        <p:nvPicPr>
          <p:cNvPr id="5" name="Picture 4"/>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149183" y="2658546"/>
            <a:ext cx="5147223" cy="3343760"/>
          </a:xfrm>
          <a:prstGeom prst="rect">
            <a:avLst/>
          </a:prstGeom>
        </p:spPr>
      </p:pic>
      <p:sp>
        <p:nvSpPr>
          <p:cNvPr id="6" name="Rectangle 5"/>
          <p:cNvSpPr/>
          <p:nvPr/>
        </p:nvSpPr>
        <p:spPr>
          <a:xfrm>
            <a:off x="5511412" y="117693"/>
            <a:ext cx="6513249" cy="5909310"/>
          </a:xfrm>
          <a:prstGeom prst="rect">
            <a:avLst/>
          </a:prstGeom>
        </p:spPr>
        <p:txBody>
          <a:bodyPr wrap="square">
            <a:spAutoFit/>
          </a:bodyPr>
          <a:lstStyle/>
          <a:p>
            <a:r>
              <a:rPr lang="en-US" dirty="0"/>
              <a:t>Originally, the vessel’s surface would have been a golden bronze color, perhaps with a pigmented inlay material in the recesses as has been found on other pieces excavated in better condition. Its current mottled, pale gray, green, reddish brown, and very dark, shiny, gray appearance in the larger raised areas, is mostly the result of thousands of years of chemical action during burial in the ground. Despite this corrosion, all the details of the </a:t>
            </a:r>
            <a:r>
              <a:rPr lang="en-US" i="1" dirty="0" err="1"/>
              <a:t>huo’s</a:t>
            </a:r>
            <a:r>
              <a:rPr lang="en-US" dirty="0"/>
              <a:t> original design are maintained with little or no disturbance of the surface. What accounts for this given that often corrosion distorts, expands and destroys the surface giving it a rough and bulging, craggy appearance? </a:t>
            </a:r>
          </a:p>
          <a:p>
            <a:r>
              <a:rPr lang="en-US" dirty="0"/>
              <a:t> X-ray fluorescence analysis </a:t>
            </a:r>
            <a:r>
              <a:rPr lang="en-US" i="1" dirty="0"/>
              <a:t>(</a:t>
            </a:r>
            <a:r>
              <a:rPr lang="en-US" i="1" dirty="0">
                <a:solidFill>
                  <a:srgbClr val="0070C0"/>
                </a:solidFill>
              </a:rPr>
              <a:t>link to Vol. 2, </a:t>
            </a:r>
            <a:r>
              <a:rPr lang="en-US" i="1" dirty="0" err="1">
                <a:solidFill>
                  <a:srgbClr val="0070C0"/>
                </a:solidFill>
              </a:rPr>
              <a:t>ch.</a:t>
            </a:r>
            <a:r>
              <a:rPr lang="en-US" i="1" dirty="0">
                <a:solidFill>
                  <a:srgbClr val="0070C0"/>
                </a:solidFill>
              </a:rPr>
              <a:t> 4.1</a:t>
            </a:r>
            <a:r>
              <a:rPr lang="en-US" i="1" dirty="0"/>
              <a:t>)</a:t>
            </a:r>
            <a:r>
              <a:rPr lang="en-US" dirty="0"/>
              <a:t> identified the corrosion as having a high tin content – presumably a reflection of the alloy composition and burial environment. Tin oxide gives a smooth appearance and is a much smaller molecule than the green copper carbonates. High tin bronzes have relatively good resistance to corrosion in burial conditions, but at the same time are very brittle. That may explain the multiple chips on the higher ridges across the surface . Closer examination showed that the vessel had also been restored post-excavation: many losses had been filled and in-painted to make the surface more aesthetically appealing.  </a:t>
            </a:r>
          </a:p>
        </p:txBody>
      </p:sp>
      <p:cxnSp>
        <p:nvCxnSpPr>
          <p:cNvPr id="31" name="Straight Arrow Connector 21"/>
          <p:cNvCxnSpPr/>
          <p:nvPr/>
        </p:nvCxnSpPr>
        <p:spPr>
          <a:xfrm>
            <a:off x="7796145" y="6416802"/>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a:off x="1611699" y="5997427"/>
            <a:ext cx="8972678" cy="668980"/>
            <a:chOff x="1611699" y="5997427"/>
            <a:chExt cx="8972678" cy="668980"/>
          </a:xfrm>
        </p:grpSpPr>
        <p:cxnSp>
          <p:nvCxnSpPr>
            <p:cNvPr id="32"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33"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37" name="TextBox 4"/>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39" name="Rectangle 38"/>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54"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55"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56"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57"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58"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59"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60"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61"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62"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63"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64"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65"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66"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67"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68" name="TextBox 30"/>
            <p:cNvSpPr txBox="1"/>
            <p:nvPr/>
          </p:nvSpPr>
          <p:spPr>
            <a:xfrm>
              <a:off x="4525794" y="6111135"/>
              <a:ext cx="774838" cy="246221"/>
            </a:xfrm>
            <a:prstGeom prst="rect">
              <a:avLst/>
            </a:prstGeom>
          </p:spPr>
          <p:txBody>
            <a:bodyPr wrap="square" rtlCol="0">
              <a:spAutoFit/>
            </a:bodyPr>
            <a:lstStyle/>
            <a:p>
              <a:pPr algn="ctr"/>
              <a:r>
                <a:rPr lang="en-US" sz="1000">
                  <a:latin typeface="Calibri"/>
                </a:rPr>
                <a:t>Evidence</a:t>
              </a:r>
            </a:p>
          </p:txBody>
        </p:sp>
        <p:sp>
          <p:nvSpPr>
            <p:cNvPr id="69" name="TextBox 30"/>
            <p:cNvSpPr txBox="1"/>
            <p:nvPr/>
          </p:nvSpPr>
          <p:spPr>
            <a:xfrm>
              <a:off x="5296406" y="6108615"/>
              <a:ext cx="774838" cy="246221"/>
            </a:xfrm>
            <a:prstGeom prst="rect">
              <a:avLst/>
            </a:prstGeom>
          </p:spPr>
          <p:txBody>
            <a:bodyPr wrap="square" rtlCol="0">
              <a:spAutoFit/>
            </a:bodyPr>
            <a:lstStyle/>
            <a:p>
              <a:pPr algn="ctr"/>
              <a:r>
                <a:rPr lang="en-US" sz="1000">
                  <a:solidFill>
                    <a:srgbClr val="FF0000"/>
                  </a:solidFill>
                </a:rPr>
                <a:t>Corrosion</a:t>
              </a:r>
              <a:endParaRPr lang="en-US" sz="1000">
                <a:solidFill>
                  <a:srgbClr val="FF0000"/>
                </a:solidFill>
                <a:latin typeface="Calibri"/>
              </a:endParaRPr>
            </a:p>
          </p:txBody>
        </p:sp>
        <p:sp>
          <p:nvSpPr>
            <p:cNvPr id="70"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71"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72"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 name="Rectangle 6"/>
            <p:cNvSpPr/>
            <p:nvPr/>
          </p:nvSpPr>
          <p:spPr>
            <a:xfrm>
              <a:off x="6071244" y="6112066"/>
              <a:ext cx="569387" cy="246221"/>
            </a:xfrm>
            <a:prstGeom prst="rect">
              <a:avLst/>
            </a:prstGeom>
          </p:spPr>
          <p:txBody>
            <a:bodyPr wrap="none">
              <a:spAutoFit/>
            </a:bodyPr>
            <a:lstStyle/>
            <a:p>
              <a:r>
                <a:rPr lang="en-US" sz="1000"/>
                <a:t>Repairs</a:t>
              </a:r>
            </a:p>
          </p:txBody>
        </p:sp>
      </p:grpSp>
      <p:sp>
        <p:nvSpPr>
          <p:cNvPr id="2" name="Slide Number Placeholder 1">
            <a:extLst>
              <a:ext uri="{FF2B5EF4-FFF2-40B4-BE49-F238E27FC236}">
                <a16:creationId xmlns:a16="http://schemas.microsoft.com/office/drawing/2014/main" id="{D933245B-0B0B-44A8-8000-1954AC31FE10}"/>
              </a:ext>
            </a:extLst>
          </p:cNvPr>
          <p:cNvSpPr>
            <a:spLocks noGrp="1"/>
          </p:cNvSpPr>
          <p:nvPr>
            <p:ph type="sldNum" sz="quarter" idx="12"/>
          </p:nvPr>
        </p:nvSpPr>
        <p:spPr/>
        <p:txBody>
          <a:bodyPr/>
          <a:lstStyle/>
          <a:p>
            <a:fld id="{CF4668DC-857F-487D-BFFA-8C0CA5037977}" type="slidenum">
              <a:rPr lang="fr-BE" smtClean="0"/>
              <a:pPr/>
              <a:t>12</a:t>
            </a:fld>
            <a:endParaRPr lang="fr-BE"/>
          </a:p>
        </p:txBody>
      </p:sp>
      <p:grpSp>
        <p:nvGrpSpPr>
          <p:cNvPr id="4" name="Group 3">
            <a:extLst>
              <a:ext uri="{FF2B5EF4-FFF2-40B4-BE49-F238E27FC236}">
                <a16:creationId xmlns:a16="http://schemas.microsoft.com/office/drawing/2014/main" id="{995F291A-3BAC-4EE7-AB74-2142EDF4E1E7}"/>
              </a:ext>
            </a:extLst>
          </p:cNvPr>
          <p:cNvGrpSpPr/>
          <p:nvPr/>
        </p:nvGrpSpPr>
        <p:grpSpPr>
          <a:xfrm>
            <a:off x="894794" y="694423"/>
            <a:ext cx="2031392" cy="1841744"/>
            <a:chOff x="894793" y="694422"/>
            <a:chExt cx="2816681" cy="2553719"/>
          </a:xfrm>
        </p:grpSpPr>
        <p:pic>
          <p:nvPicPr>
            <p:cNvPr id="28" name="Picture 27"/>
            <p:cNvPicPr>
              <a:picLocks noChangeAspect="1"/>
            </p:cNvPicPr>
            <p:nvPr/>
          </p:nvPicPr>
          <p:blipFill>
            <a:blip r:embed="rId4" cstate="screen"/>
            <a:stretch>
              <a:fillRect/>
            </a:stretch>
          </p:blipFill>
          <p:spPr>
            <a:xfrm>
              <a:off x="894793" y="694422"/>
              <a:ext cx="2816681" cy="2553719"/>
            </a:xfrm>
            <a:prstGeom prst="rect">
              <a:avLst/>
            </a:prstGeom>
          </p:spPr>
        </p:pic>
        <p:sp>
          <p:nvSpPr>
            <p:cNvPr id="3" name="Rectangle 2">
              <a:extLst>
                <a:ext uri="{FF2B5EF4-FFF2-40B4-BE49-F238E27FC236}">
                  <a16:creationId xmlns:a16="http://schemas.microsoft.com/office/drawing/2014/main" id="{EA3E82E8-AF96-4054-860A-42EAB6A738E9}"/>
                </a:ext>
              </a:extLst>
            </p:cNvPr>
            <p:cNvSpPr/>
            <p:nvPr/>
          </p:nvSpPr>
          <p:spPr>
            <a:xfrm>
              <a:off x="1611699" y="1908313"/>
              <a:ext cx="1012231" cy="6228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64E07561-F3A9-497A-B0D5-1BE3CF2BA5DE}"/>
              </a:ext>
            </a:extLst>
          </p:cNvPr>
          <p:cNvSpPr txBox="1"/>
          <p:nvPr/>
        </p:nvSpPr>
        <p:spPr>
          <a:xfrm>
            <a:off x="3656351" y="235095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1009</a:t>
            </a:r>
          </a:p>
        </p:txBody>
      </p:sp>
      <p:sp>
        <p:nvSpPr>
          <p:cNvPr id="9" name="TextBox 8">
            <a:extLst>
              <a:ext uri="{FF2B5EF4-FFF2-40B4-BE49-F238E27FC236}">
                <a16:creationId xmlns:a16="http://schemas.microsoft.com/office/drawing/2014/main" id="{B4286783-C723-410A-8F86-4FA46633D0D4}"/>
              </a:ext>
            </a:extLst>
          </p:cNvPr>
          <p:cNvSpPr txBox="1"/>
          <p:nvPr/>
        </p:nvSpPr>
        <p:spPr>
          <a:xfrm>
            <a:off x="1975423" y="32025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997</a:t>
            </a:r>
          </a:p>
        </p:txBody>
      </p:sp>
    </p:spTree>
    <p:extLst>
      <p:ext uri="{BB962C8B-B14F-4D97-AF65-F5344CB8AC3E}">
        <p14:creationId xmlns:p14="http://schemas.microsoft.com/office/powerpoint/2010/main" val="12371394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7199" y="135467"/>
            <a:ext cx="2946256" cy="461665"/>
          </a:xfrm>
          <a:prstGeom prst="rect">
            <a:avLst/>
          </a:prstGeom>
          <a:noFill/>
        </p:spPr>
        <p:txBody>
          <a:bodyPr wrap="none" rtlCol="0">
            <a:spAutoFit/>
          </a:bodyPr>
          <a:lstStyle/>
          <a:p>
            <a:r>
              <a:rPr lang="en-US" sz="2400" b="1"/>
              <a:t>Summary of Findings:</a:t>
            </a:r>
          </a:p>
        </p:txBody>
      </p:sp>
      <p:sp>
        <p:nvSpPr>
          <p:cNvPr id="6" name="TextBox 5"/>
          <p:cNvSpPr txBox="1"/>
          <p:nvPr/>
        </p:nvSpPr>
        <p:spPr>
          <a:xfrm>
            <a:off x="280811" y="1082957"/>
            <a:ext cx="5790434" cy="3416320"/>
          </a:xfrm>
          <a:prstGeom prst="rect">
            <a:avLst/>
          </a:prstGeom>
          <a:noFill/>
        </p:spPr>
        <p:txBody>
          <a:bodyPr wrap="square" rtlCol="0">
            <a:spAutoFit/>
          </a:bodyPr>
          <a:lstStyle/>
          <a:p>
            <a:r>
              <a:rPr lang="en-US" dirty="0"/>
              <a:t>The close examination of this object provides irrefutable evidence to that the elephant-shaped vessel was cast by the piece-mold method rather than by the lost wax process, and allowed for a reconstruction of the precise layout of the mold sections. The casting of this rare form shows great technical skill. </a:t>
            </a:r>
          </a:p>
          <a:p>
            <a:r>
              <a:rPr lang="en-US" dirty="0"/>
              <a:t>The preservation of core material made it possible to date the sculptural vessel more accurately.</a:t>
            </a:r>
          </a:p>
          <a:p>
            <a:r>
              <a:rPr lang="en-US" dirty="0"/>
              <a:t>The good preservation of the surface detail in spite of the </a:t>
            </a:r>
            <a:r>
              <a:rPr lang="en-US" i="1" dirty="0" err="1"/>
              <a:t>huo’s</a:t>
            </a:r>
            <a:r>
              <a:rPr lang="en-US" dirty="0"/>
              <a:t> lengthy burial is no doubt due to the nature of the alloy. There is not much evidence to suggest that the vessel was heavily reworked during restoration. </a:t>
            </a:r>
          </a:p>
        </p:txBody>
      </p:sp>
      <p:grpSp>
        <p:nvGrpSpPr>
          <p:cNvPr id="71" name="Group 70"/>
          <p:cNvGrpSpPr/>
          <p:nvPr/>
        </p:nvGrpSpPr>
        <p:grpSpPr>
          <a:xfrm>
            <a:off x="1611699" y="5997427"/>
            <a:ext cx="8972678" cy="668980"/>
            <a:chOff x="1611699" y="5997427"/>
            <a:chExt cx="8972678" cy="668980"/>
          </a:xfrm>
        </p:grpSpPr>
        <p:cxnSp>
          <p:nvCxnSpPr>
            <p:cNvPr id="72"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3"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75" name="Rectangle 74"/>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76"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77"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8"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9"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0"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1"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2"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3"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84"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85" name="TextBox 28"/>
            <p:cNvSpPr txBox="1"/>
            <p:nvPr/>
          </p:nvSpPr>
          <p:spPr>
            <a:xfrm>
              <a:off x="7431668" y="6019674"/>
              <a:ext cx="869064" cy="553998"/>
            </a:xfrm>
            <a:prstGeom prst="rect">
              <a:avLst/>
            </a:prstGeom>
          </p:spPr>
          <p:txBody>
            <a:bodyPr wrap="square" rtlCol="0">
              <a:spAutoFit/>
            </a:bodyPr>
            <a:lstStyle/>
            <a:p>
              <a:pPr algn="ctr"/>
              <a:r>
                <a:rPr lang="en-US" sz="1000">
                  <a:solidFill>
                    <a:srgbClr val="FF0000"/>
                  </a:solidFill>
                  <a:latin typeface="Calibri"/>
                </a:rPr>
                <a:t>Summary of </a:t>
              </a:r>
            </a:p>
            <a:p>
              <a:pPr algn="ctr"/>
              <a:r>
                <a:rPr lang="en-US" sz="1000">
                  <a:solidFill>
                    <a:srgbClr val="FF0000"/>
                  </a:solidFill>
                  <a:latin typeface="Calibri"/>
                </a:rPr>
                <a:t>findings</a:t>
              </a:r>
              <a:r>
                <a:rPr lang="en-US" sz="1000">
                  <a:solidFill>
                    <a:prstClr val="black"/>
                  </a:solidFill>
                  <a:latin typeface="Calibri"/>
                </a:rPr>
                <a:t> </a:t>
              </a:r>
            </a:p>
            <a:p>
              <a:pPr algn="ctr"/>
              <a:endParaRPr lang="en-US" sz="1000">
                <a:solidFill>
                  <a:prstClr val="black"/>
                </a:solidFill>
                <a:latin typeface="Calibri"/>
              </a:endParaRPr>
            </a:p>
          </p:txBody>
        </p:sp>
        <p:sp>
          <p:nvSpPr>
            <p:cNvPr id="86"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87"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88"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89"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90" name="TextBox 30"/>
            <p:cNvSpPr txBox="1"/>
            <p:nvPr/>
          </p:nvSpPr>
          <p:spPr>
            <a:xfrm>
              <a:off x="4525794" y="6111135"/>
              <a:ext cx="774838" cy="246221"/>
            </a:xfrm>
            <a:prstGeom prst="rect">
              <a:avLst/>
            </a:prstGeom>
          </p:spPr>
          <p:txBody>
            <a:bodyPr wrap="square" rtlCol="0">
              <a:spAutoFit/>
            </a:bodyPr>
            <a:lstStyle/>
            <a:p>
              <a:pPr algn="ctr"/>
              <a:r>
                <a:rPr lang="en-US" sz="1000">
                  <a:latin typeface="Calibri"/>
                </a:rPr>
                <a:t>Evidence</a:t>
              </a:r>
            </a:p>
          </p:txBody>
        </p:sp>
        <p:sp>
          <p:nvSpPr>
            <p:cNvPr id="91"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92"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93"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94"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5" name="Rectangle 94"/>
            <p:cNvSpPr/>
            <p:nvPr/>
          </p:nvSpPr>
          <p:spPr>
            <a:xfrm>
              <a:off x="6071244" y="6112066"/>
              <a:ext cx="569387" cy="246221"/>
            </a:xfrm>
            <a:prstGeom prst="rect">
              <a:avLst/>
            </a:prstGeom>
          </p:spPr>
          <p:txBody>
            <a:bodyPr wrap="none">
              <a:spAutoFit/>
            </a:bodyPr>
            <a:lstStyle/>
            <a:p>
              <a:r>
                <a:rPr lang="en-US" sz="1000"/>
                <a:t>Repairs</a:t>
              </a:r>
            </a:p>
          </p:txBody>
        </p:sp>
      </p:grpSp>
      <p:sp>
        <p:nvSpPr>
          <p:cNvPr id="3" name="Slide Number Placeholder 2">
            <a:extLst>
              <a:ext uri="{FF2B5EF4-FFF2-40B4-BE49-F238E27FC236}">
                <a16:creationId xmlns:a16="http://schemas.microsoft.com/office/drawing/2014/main" id="{58675C1D-16A4-4BF6-9BC5-04FA34814523}"/>
              </a:ext>
            </a:extLst>
          </p:cNvPr>
          <p:cNvSpPr>
            <a:spLocks noGrp="1"/>
          </p:cNvSpPr>
          <p:nvPr>
            <p:ph type="sldNum" sz="quarter" idx="12"/>
          </p:nvPr>
        </p:nvSpPr>
        <p:spPr/>
        <p:txBody>
          <a:bodyPr/>
          <a:lstStyle/>
          <a:p>
            <a:fld id="{CF4668DC-857F-487D-BFFA-8C0CA5037977}" type="slidenum">
              <a:rPr lang="fr-BE" smtClean="0"/>
              <a:pPr/>
              <a:t>13</a:t>
            </a:fld>
            <a:endParaRPr lang="fr-BE"/>
          </a:p>
        </p:txBody>
      </p:sp>
      <p:pic>
        <p:nvPicPr>
          <p:cNvPr id="30" name="Picture 29">
            <a:extLst>
              <a:ext uri="{FF2B5EF4-FFF2-40B4-BE49-F238E27FC236}">
                <a16:creationId xmlns:a16="http://schemas.microsoft.com/office/drawing/2014/main" id="{5D884500-B267-43E8-A21A-6D68E9ECE38C}"/>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37153" y="283845"/>
            <a:ext cx="4220313" cy="5461581"/>
          </a:xfrm>
          <a:prstGeom prst="rect">
            <a:avLst/>
          </a:prstGeom>
        </p:spPr>
      </p:pic>
      <p:sp>
        <p:nvSpPr>
          <p:cNvPr id="4" name="TextBox 3">
            <a:extLst>
              <a:ext uri="{FF2B5EF4-FFF2-40B4-BE49-F238E27FC236}">
                <a16:creationId xmlns:a16="http://schemas.microsoft.com/office/drawing/2014/main" id="{230368EA-2E1E-44FA-82D7-EEEB93FC9F37}"/>
              </a:ext>
            </a:extLst>
          </p:cNvPr>
          <p:cNvSpPr txBox="1"/>
          <p:nvPr/>
        </p:nvSpPr>
        <p:spPr>
          <a:xfrm>
            <a:off x="7160302" y="249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Fig. 1010</a:t>
            </a:r>
            <a:endParaRPr lang="en-US" dirty="0">
              <a:cs typeface="Calibri"/>
            </a:endParaRPr>
          </a:p>
        </p:txBody>
      </p:sp>
    </p:spTree>
    <p:extLst>
      <p:ext uri="{BB962C8B-B14F-4D97-AF65-F5344CB8AC3E}">
        <p14:creationId xmlns:p14="http://schemas.microsoft.com/office/powerpoint/2010/main" val="542922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545690" y="1119944"/>
            <a:ext cx="10884310" cy="4130481"/>
          </a:xfrm>
          <a:prstGeom prst="rect">
            <a:avLst/>
          </a:prstGeom>
        </p:spPr>
        <p:txBody>
          <a:bodyPr vert="horz" lIns="91440" tIns="45720" rIns="91440" bIns="45720" rtlCol="0" anchor="t">
            <a:normAutofit fontScale="47500" lnSpcReduction="20000"/>
          </a:bodyPr>
          <a:lstStyle/>
          <a:p>
            <a:r>
              <a:rPr lang="en-US" sz="4300" dirty="0"/>
              <a:t>All of the studies referenced were undertaken by and with conservators using equipment at the Department of Conservation and Scientific Research of the Freer Gallery of Art and Arthur M. Sackler Gallery of Art in the Smithsonian Institution in Washington, D.C. </a:t>
            </a:r>
          </a:p>
          <a:p>
            <a:endParaRPr lang="en-US" sz="4300" dirty="0"/>
          </a:p>
          <a:p>
            <a:r>
              <a:rPr lang="en-US" sz="4300" dirty="0"/>
              <a:t>An individual object examination is part of the day-to-day work of the department and no additional costs were incurred.</a:t>
            </a:r>
          </a:p>
          <a:p>
            <a:r>
              <a:rPr lang="en-US" sz="4300" dirty="0"/>
              <a:t> </a:t>
            </a:r>
          </a:p>
          <a:p>
            <a:pPr marL="857250" indent="-857250">
              <a:buFont typeface="Arial" charset="0"/>
              <a:buChar char="•"/>
            </a:pPr>
            <a:r>
              <a:rPr lang="en-US" sz="4300" dirty="0"/>
              <a:t>Photography and X-radiography: five hours. </a:t>
            </a:r>
          </a:p>
          <a:p>
            <a:pPr marL="857250" indent="-857250">
              <a:buFont typeface="Arial" charset="0"/>
              <a:buChar char="•"/>
            </a:pPr>
            <a:r>
              <a:rPr lang="en-US" sz="4300" dirty="0"/>
              <a:t>Spectrographic analysis: eight hours. </a:t>
            </a:r>
          </a:p>
          <a:p>
            <a:pPr marL="857250" indent="-857250">
              <a:buFont typeface="Arial" charset="0"/>
              <a:buChar char="•"/>
            </a:pPr>
            <a:r>
              <a:rPr lang="en-US" sz="4300" dirty="0"/>
              <a:t>Sampling for </a:t>
            </a:r>
            <a:r>
              <a:rPr lang="en-US" sz="4300" dirty="0" err="1"/>
              <a:t>Thermoluminescent</a:t>
            </a:r>
            <a:r>
              <a:rPr lang="en-US" sz="4300" dirty="0"/>
              <a:t> testing: three hours. </a:t>
            </a:r>
          </a:p>
          <a:p>
            <a:pPr marL="857250" indent="-857250">
              <a:buFont typeface="Arial" charset="0"/>
              <a:buChar char="•"/>
            </a:pPr>
            <a:r>
              <a:rPr lang="en-US" sz="4300" dirty="0"/>
              <a:t>Microscopic examination: three hours. </a:t>
            </a:r>
          </a:p>
          <a:p>
            <a:pPr marL="857250" indent="-857250">
              <a:buFont typeface="Arial" charset="0"/>
              <a:buChar char="•"/>
            </a:pPr>
            <a:r>
              <a:rPr lang="en-US" sz="4300" dirty="0"/>
              <a:t>The interpretation of results: four hours.</a:t>
            </a:r>
          </a:p>
          <a:p>
            <a:r>
              <a:rPr lang="en-US" sz="4300" dirty="0"/>
              <a:t> </a:t>
            </a:r>
            <a:endParaRPr lang="fr-FR" sz="4300" b="1" dirty="0">
              <a:solidFill>
                <a:sysClr val="windowText" lastClr="000000"/>
              </a:solidFill>
            </a:endParaRPr>
          </a:p>
          <a:p>
            <a:pPr>
              <a:spcBef>
                <a:spcPct val="20000"/>
              </a:spcBef>
              <a:defRPr/>
            </a:pPr>
            <a:endParaRPr lang="fr-FR" sz="3200" dirty="0">
              <a:solidFill>
                <a:prstClr val="black">
                  <a:tint val="75000"/>
                </a:prstClr>
              </a:solidFill>
              <a:latin typeface="Calibri"/>
            </a:endParaRPr>
          </a:p>
        </p:txBody>
      </p:sp>
      <p:sp>
        <p:nvSpPr>
          <p:cNvPr id="5" name="TextBox 4"/>
          <p:cNvSpPr txBox="1"/>
          <p:nvPr/>
        </p:nvSpPr>
        <p:spPr>
          <a:xfrm>
            <a:off x="368602" y="0"/>
            <a:ext cx="1288430" cy="461665"/>
          </a:xfrm>
          <a:prstGeom prst="rect">
            <a:avLst/>
          </a:prstGeom>
          <a:noFill/>
        </p:spPr>
        <p:txBody>
          <a:bodyPr wrap="none" rtlCol="0">
            <a:spAutoFit/>
          </a:bodyPr>
          <a:lstStyle/>
          <a:p>
            <a:r>
              <a:rPr lang="en-US" sz="2400" b="1"/>
              <a:t>Synopsis</a:t>
            </a:r>
          </a:p>
        </p:txBody>
      </p:sp>
      <p:grpSp>
        <p:nvGrpSpPr>
          <p:cNvPr id="71" name="Group 70"/>
          <p:cNvGrpSpPr/>
          <p:nvPr/>
        </p:nvGrpSpPr>
        <p:grpSpPr>
          <a:xfrm>
            <a:off x="1611699" y="5997427"/>
            <a:ext cx="8972678" cy="668980"/>
            <a:chOff x="1611699" y="5997427"/>
            <a:chExt cx="8972678" cy="668980"/>
          </a:xfrm>
        </p:grpSpPr>
        <p:cxnSp>
          <p:nvCxnSpPr>
            <p:cNvPr id="72"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3"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75" name="Rectangle 74"/>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76"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77"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8"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9"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0"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1"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2"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3"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84"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85"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86" name="TextBox 30"/>
            <p:cNvSpPr txBox="1"/>
            <p:nvPr/>
          </p:nvSpPr>
          <p:spPr>
            <a:xfrm>
              <a:off x="8300732" y="6108615"/>
              <a:ext cx="774838" cy="246221"/>
            </a:xfrm>
            <a:prstGeom prst="rect">
              <a:avLst/>
            </a:prstGeom>
          </p:spPr>
          <p:txBody>
            <a:bodyPr wrap="square" rtlCol="0">
              <a:spAutoFit/>
            </a:bodyPr>
            <a:lstStyle/>
            <a:p>
              <a:pPr algn="ctr"/>
              <a:r>
                <a:rPr lang="en-US" sz="1000">
                  <a:solidFill>
                    <a:srgbClr val="FF0000"/>
                  </a:solidFill>
                  <a:latin typeface="Calibri"/>
                </a:rPr>
                <a:t>Synopsis</a:t>
              </a:r>
            </a:p>
          </p:txBody>
        </p:sp>
        <p:sp>
          <p:nvSpPr>
            <p:cNvPr id="87"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88"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89"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90" name="TextBox 30"/>
            <p:cNvSpPr txBox="1"/>
            <p:nvPr/>
          </p:nvSpPr>
          <p:spPr>
            <a:xfrm>
              <a:off x="4525794" y="6111135"/>
              <a:ext cx="774838" cy="246221"/>
            </a:xfrm>
            <a:prstGeom prst="rect">
              <a:avLst/>
            </a:prstGeom>
          </p:spPr>
          <p:txBody>
            <a:bodyPr wrap="square" rtlCol="0">
              <a:spAutoFit/>
            </a:bodyPr>
            <a:lstStyle/>
            <a:p>
              <a:pPr algn="ctr"/>
              <a:r>
                <a:rPr lang="en-US" sz="1000">
                  <a:latin typeface="Calibri"/>
                </a:rPr>
                <a:t>Evidence</a:t>
              </a:r>
            </a:p>
          </p:txBody>
        </p:sp>
        <p:sp>
          <p:nvSpPr>
            <p:cNvPr id="91" name="TextBox 30"/>
            <p:cNvSpPr txBox="1"/>
            <p:nvPr/>
          </p:nvSpPr>
          <p:spPr>
            <a:xfrm>
              <a:off x="5296406" y="6108615"/>
              <a:ext cx="774838" cy="246221"/>
            </a:xfrm>
            <a:prstGeom prst="rect">
              <a:avLst/>
            </a:prstGeom>
          </p:spPr>
          <p:txBody>
            <a:bodyPr wrap="square" rtlCol="0">
              <a:spAutoFit/>
            </a:bodyPr>
            <a:lstStyle/>
            <a:p>
              <a:pPr algn="ctr"/>
              <a:r>
                <a:rPr lang="en-US" sz="1000">
                  <a:ln w="0"/>
                  <a:effectLst>
                    <a:outerShdw blurRad="38100" dist="19050" dir="2700000" algn="tl" rotWithShape="0">
                      <a:schemeClr val="dk1">
                        <a:alpha val="40000"/>
                      </a:schemeClr>
                    </a:outerShdw>
                  </a:effectLst>
                </a:rPr>
                <a:t>Corrosion</a:t>
              </a:r>
              <a:endParaRPr lang="en-US" sz="1000">
                <a:solidFill>
                  <a:srgbClr val="FF0000"/>
                </a:solidFill>
                <a:latin typeface="Calibri"/>
              </a:endParaRPr>
            </a:p>
          </p:txBody>
        </p:sp>
        <p:sp>
          <p:nvSpPr>
            <p:cNvPr id="92"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93"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94"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5" name="Rectangle 94"/>
            <p:cNvSpPr/>
            <p:nvPr/>
          </p:nvSpPr>
          <p:spPr>
            <a:xfrm>
              <a:off x="6071244" y="6112066"/>
              <a:ext cx="569387" cy="246221"/>
            </a:xfrm>
            <a:prstGeom prst="rect">
              <a:avLst/>
            </a:prstGeom>
          </p:spPr>
          <p:txBody>
            <a:bodyPr wrap="none">
              <a:spAutoFit/>
            </a:bodyPr>
            <a:lstStyle/>
            <a:p>
              <a:r>
                <a:rPr lang="en-US" sz="1000"/>
                <a:t>Repairs</a:t>
              </a:r>
            </a:p>
          </p:txBody>
        </p:sp>
      </p:grpSp>
      <p:sp>
        <p:nvSpPr>
          <p:cNvPr id="2" name="Slide Number Placeholder 1">
            <a:extLst>
              <a:ext uri="{FF2B5EF4-FFF2-40B4-BE49-F238E27FC236}">
                <a16:creationId xmlns:a16="http://schemas.microsoft.com/office/drawing/2014/main" id="{43066934-1D50-4AE3-B591-BAF487DA63DF}"/>
              </a:ext>
            </a:extLst>
          </p:cNvPr>
          <p:cNvSpPr>
            <a:spLocks noGrp="1"/>
          </p:cNvSpPr>
          <p:nvPr>
            <p:ph type="sldNum" sz="quarter" idx="12"/>
          </p:nvPr>
        </p:nvSpPr>
        <p:spPr/>
        <p:txBody>
          <a:bodyPr/>
          <a:lstStyle/>
          <a:p>
            <a:fld id="{CF4668DC-857F-487D-BFFA-8C0CA5037977}" type="slidenum">
              <a:rPr lang="fr-BE" smtClean="0"/>
              <a:pPr/>
              <a:t>14</a:t>
            </a:fld>
            <a:endParaRPr lang="fr-BE"/>
          </a:p>
        </p:txBody>
      </p:sp>
    </p:spTree>
    <p:extLst>
      <p:ext uri="{BB962C8B-B14F-4D97-AF65-F5344CB8AC3E}">
        <p14:creationId xmlns:p14="http://schemas.microsoft.com/office/powerpoint/2010/main" val="40407358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79761" y="46165"/>
            <a:ext cx="2494401" cy="461665"/>
          </a:xfrm>
          <a:prstGeom prst="rect">
            <a:avLst/>
          </a:prstGeom>
          <a:noFill/>
        </p:spPr>
        <p:txBody>
          <a:bodyPr wrap="none" rtlCol="0">
            <a:spAutoFit/>
          </a:bodyPr>
          <a:lstStyle/>
          <a:p>
            <a:r>
              <a:rPr lang="en-US" sz="2400" b="1"/>
              <a:t>Further Questions</a:t>
            </a:r>
          </a:p>
        </p:txBody>
      </p:sp>
      <p:sp>
        <p:nvSpPr>
          <p:cNvPr id="2" name="TextBox 1"/>
          <p:cNvSpPr txBox="1"/>
          <p:nvPr/>
        </p:nvSpPr>
        <p:spPr>
          <a:xfrm>
            <a:off x="652659" y="1019523"/>
            <a:ext cx="10062332" cy="2862322"/>
          </a:xfrm>
          <a:prstGeom prst="rect">
            <a:avLst/>
          </a:prstGeom>
          <a:noFill/>
        </p:spPr>
        <p:txBody>
          <a:bodyPr wrap="square" rtlCol="0">
            <a:spAutoFit/>
          </a:bodyPr>
          <a:lstStyle/>
          <a:p>
            <a:pPr marL="285750" lvl="0" indent="-285750">
              <a:buFont typeface="Arial" panose="020B0604020202020204" pitchFamily="34" charset="0"/>
              <a:buChar char="•"/>
            </a:pPr>
            <a:r>
              <a:rPr lang="en-US" dirty="0"/>
              <a:t>How much was the surface reworked after casting? </a:t>
            </a:r>
          </a:p>
          <a:p>
            <a:pPr marL="285750" lvl="0" indent="-285750">
              <a:buFont typeface="Arial" panose="020B0604020202020204" pitchFamily="34" charset="0"/>
              <a:buChar char="•"/>
            </a:pPr>
            <a:endParaRPr lang="en-US" dirty="0"/>
          </a:p>
          <a:p>
            <a:pPr marL="285750" lvl="0" indent="-285750">
              <a:buFont typeface="Arial" panose="020B0604020202020204" pitchFamily="34" charset="0"/>
              <a:buChar char="•"/>
            </a:pPr>
            <a:r>
              <a:rPr lang="en-US" dirty="0"/>
              <a:t>Can Industrial CT scanning provide clearer images of the intersection of the tops of the elephant’s legs with the bottom of its body cavity?</a:t>
            </a:r>
          </a:p>
          <a:p>
            <a:pPr marL="285750" lvl="0" indent="-285750">
              <a:buFont typeface="Arial" panose="020B0604020202020204" pitchFamily="34" charset="0"/>
              <a:buChar char="•"/>
            </a:pPr>
            <a:endParaRPr lang="en-US" dirty="0"/>
          </a:p>
          <a:p>
            <a:pPr marL="285750" lvl="0" indent="-285750">
              <a:buFont typeface="Arial" panose="020B0604020202020204" pitchFamily="34" charset="0"/>
              <a:buChar char="•"/>
            </a:pPr>
            <a:r>
              <a:rPr lang="en-US" dirty="0"/>
              <a:t>If there were residues of ritual offerings on the interior of the belly, could analyses determine what the vessel contained? </a:t>
            </a:r>
          </a:p>
          <a:p>
            <a:pPr marL="285750" lvl="0" indent="-285750">
              <a:buFont typeface="Arial" panose="020B0604020202020204" pitchFamily="34" charset="0"/>
              <a:buChar char="•"/>
            </a:pPr>
            <a:endParaRPr lang="en-US" dirty="0"/>
          </a:p>
          <a:p>
            <a:pPr marL="285750" lvl="0" indent="-285750">
              <a:buFont typeface="Arial" panose="020B0604020202020204" pitchFamily="34" charset="0"/>
              <a:buChar char="•"/>
            </a:pPr>
            <a:r>
              <a:rPr lang="en-US" dirty="0"/>
              <a:t>Can technical comparisons to other ancient bronze elephants recently excavated in China and with provenanced sights provide further information about the Freer elephant? </a:t>
            </a:r>
          </a:p>
        </p:txBody>
      </p:sp>
      <p:grpSp>
        <p:nvGrpSpPr>
          <p:cNvPr id="71" name="Group 70"/>
          <p:cNvGrpSpPr/>
          <p:nvPr/>
        </p:nvGrpSpPr>
        <p:grpSpPr>
          <a:xfrm>
            <a:off x="1611699" y="5997427"/>
            <a:ext cx="8972678" cy="668980"/>
            <a:chOff x="1611699" y="5997427"/>
            <a:chExt cx="8972678" cy="668980"/>
          </a:xfrm>
        </p:grpSpPr>
        <p:cxnSp>
          <p:nvCxnSpPr>
            <p:cNvPr id="72"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3"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75" name="Rectangle 74"/>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76"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77"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8"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9"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0"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1"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2"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3"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84"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85"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86"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87"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88"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89"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90" name="TextBox 30"/>
            <p:cNvSpPr txBox="1"/>
            <p:nvPr/>
          </p:nvSpPr>
          <p:spPr>
            <a:xfrm>
              <a:off x="4525794" y="6111135"/>
              <a:ext cx="774838" cy="246221"/>
            </a:xfrm>
            <a:prstGeom prst="rect">
              <a:avLst/>
            </a:prstGeom>
          </p:spPr>
          <p:txBody>
            <a:bodyPr wrap="square" rtlCol="0">
              <a:spAutoFit/>
            </a:bodyPr>
            <a:lstStyle/>
            <a:p>
              <a:pPr algn="ctr"/>
              <a:r>
                <a:rPr lang="en-US" sz="1000">
                  <a:latin typeface="Calibri"/>
                </a:rPr>
                <a:t>Evidence</a:t>
              </a:r>
            </a:p>
          </p:txBody>
        </p:sp>
        <p:sp>
          <p:nvSpPr>
            <p:cNvPr id="91"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92"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93" name="TextBox 30"/>
            <p:cNvSpPr txBox="1"/>
            <p:nvPr/>
          </p:nvSpPr>
          <p:spPr>
            <a:xfrm>
              <a:off x="8959891" y="5997427"/>
              <a:ext cx="774838" cy="400110"/>
            </a:xfrm>
            <a:prstGeom prst="rect">
              <a:avLst/>
            </a:prstGeom>
          </p:spPr>
          <p:txBody>
            <a:bodyPr wrap="square" rtlCol="0">
              <a:spAutoFit/>
            </a:bodyPr>
            <a:lstStyle/>
            <a:p>
              <a:pPr algn="ctr"/>
              <a:r>
                <a:rPr lang="en-US" sz="1000">
                  <a:solidFill>
                    <a:srgbClr val="FF0000"/>
                  </a:solidFill>
                  <a:latin typeface="Calibri"/>
                </a:rPr>
                <a:t>Further Questions</a:t>
              </a:r>
            </a:p>
          </p:txBody>
        </p:sp>
        <p:cxnSp>
          <p:nvCxnSpPr>
            <p:cNvPr id="94"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5" name="Rectangle 94"/>
            <p:cNvSpPr/>
            <p:nvPr/>
          </p:nvSpPr>
          <p:spPr>
            <a:xfrm>
              <a:off x="6071244" y="6112066"/>
              <a:ext cx="569387" cy="246221"/>
            </a:xfrm>
            <a:prstGeom prst="rect">
              <a:avLst/>
            </a:prstGeom>
          </p:spPr>
          <p:txBody>
            <a:bodyPr wrap="none">
              <a:spAutoFit/>
            </a:bodyPr>
            <a:lstStyle/>
            <a:p>
              <a:r>
                <a:rPr lang="en-US" sz="1000"/>
                <a:t>Repairs</a:t>
              </a:r>
            </a:p>
          </p:txBody>
        </p:sp>
      </p:grpSp>
      <p:sp>
        <p:nvSpPr>
          <p:cNvPr id="3" name="Slide Number Placeholder 2">
            <a:extLst>
              <a:ext uri="{FF2B5EF4-FFF2-40B4-BE49-F238E27FC236}">
                <a16:creationId xmlns:a16="http://schemas.microsoft.com/office/drawing/2014/main" id="{A359B939-A549-444B-B25D-5F9887F5F6EA}"/>
              </a:ext>
            </a:extLst>
          </p:cNvPr>
          <p:cNvSpPr>
            <a:spLocks noGrp="1"/>
          </p:cNvSpPr>
          <p:nvPr>
            <p:ph type="sldNum" sz="quarter" idx="12"/>
          </p:nvPr>
        </p:nvSpPr>
        <p:spPr/>
        <p:txBody>
          <a:bodyPr/>
          <a:lstStyle/>
          <a:p>
            <a:fld id="{CF4668DC-857F-487D-BFFA-8C0CA5037977}" type="slidenum">
              <a:rPr lang="fr-BE" smtClean="0"/>
              <a:pPr/>
              <a:t>15</a:t>
            </a:fld>
            <a:endParaRPr lang="fr-BE"/>
          </a:p>
        </p:txBody>
      </p:sp>
    </p:spTree>
    <p:extLst>
      <p:ext uri="{BB962C8B-B14F-4D97-AF65-F5344CB8AC3E}">
        <p14:creationId xmlns:p14="http://schemas.microsoft.com/office/powerpoint/2010/main" val="833515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168575" y="56904"/>
            <a:ext cx="2335074" cy="535769"/>
          </a:xfrm>
          <a:prstGeom prst="rect">
            <a:avLst/>
          </a:prstGeom>
        </p:spPr>
        <p:txBody>
          <a:bodyPr vert="horz" lIns="91440" tIns="45720" rIns="91440" bIns="45720" rtlCol="0" anchor="t">
            <a:normAutofit fontScale="92500"/>
          </a:bodyPr>
          <a:lstStyle/>
          <a:p>
            <a:pPr algn="ctr">
              <a:spcBef>
                <a:spcPct val="20000"/>
              </a:spcBef>
              <a:defRPr/>
            </a:pPr>
            <a:r>
              <a:rPr lang="fr-FR" sz="2400" b="1" err="1">
                <a:solidFill>
                  <a:sysClr val="windowText" lastClr="000000"/>
                </a:solidFill>
                <a:latin typeface="Calibri"/>
              </a:rPr>
              <a:t>Further</a:t>
            </a:r>
            <a:r>
              <a:rPr lang="fr-FR" sz="2400" b="1">
                <a:solidFill>
                  <a:sysClr val="windowText" lastClr="000000"/>
                </a:solidFill>
                <a:latin typeface="Calibri"/>
              </a:rPr>
              <a:t> </a:t>
            </a:r>
            <a:r>
              <a:rPr lang="fr-FR" sz="2400" b="1" err="1">
                <a:solidFill>
                  <a:sysClr val="windowText" lastClr="000000"/>
                </a:solidFill>
                <a:latin typeface="Calibri"/>
              </a:rPr>
              <a:t>Resources</a:t>
            </a:r>
            <a:endParaRPr lang="fr-FR" sz="2400" b="1">
              <a:solidFill>
                <a:sysClr val="windowText" lastClr="000000"/>
              </a:solidFill>
              <a:latin typeface="Calibri"/>
            </a:endParaRPr>
          </a:p>
          <a:p>
            <a:pPr algn="ctr">
              <a:spcBef>
                <a:spcPct val="20000"/>
              </a:spcBef>
              <a:defRPr/>
            </a:pPr>
            <a:endParaRPr lang="fr-FR" sz="2400" b="1">
              <a:solidFill>
                <a:sysClr val="windowText" lastClr="000000"/>
              </a:solidFill>
              <a:latin typeface="Calibri"/>
            </a:endParaRPr>
          </a:p>
          <a:p>
            <a:pPr algn="ctr">
              <a:spcBef>
                <a:spcPct val="20000"/>
              </a:spcBef>
              <a:defRPr/>
            </a:pPr>
            <a:endParaRPr lang="fr-FR" sz="2400" b="1">
              <a:solidFill>
                <a:sysClr val="windowText" lastClr="000000"/>
              </a:solidFill>
              <a:latin typeface="Calibri"/>
            </a:endParaRPr>
          </a:p>
          <a:p>
            <a:pPr algn="ctr">
              <a:spcBef>
                <a:spcPct val="20000"/>
              </a:spcBef>
              <a:defRPr/>
            </a:pPr>
            <a:endParaRPr lang="fr-FR" sz="3200">
              <a:solidFill>
                <a:prstClr val="black">
                  <a:tint val="75000"/>
                </a:prstClr>
              </a:solidFill>
              <a:latin typeface="Calibri"/>
            </a:endParaRPr>
          </a:p>
        </p:txBody>
      </p:sp>
      <p:sp>
        <p:nvSpPr>
          <p:cNvPr id="35" name="Espace réservé du numéro de diapositive 7"/>
          <p:cNvSpPr>
            <a:spLocks noGrp="1"/>
          </p:cNvSpPr>
          <p:nvPr>
            <p:ph type="sldNum" sz="quarter" idx="12"/>
          </p:nvPr>
        </p:nvSpPr>
        <p:spPr>
          <a:xfrm>
            <a:off x="8534400" y="6492876"/>
            <a:ext cx="2133600" cy="365125"/>
          </a:xfrm>
        </p:spPr>
        <p:txBody>
          <a:bodyPr/>
          <a:lstStyle/>
          <a:p>
            <a:endParaRPr lang="fr-FR">
              <a:solidFill>
                <a:prstClr val="black">
                  <a:tint val="75000"/>
                </a:prstClr>
              </a:solidFill>
              <a:latin typeface="Calibri"/>
            </a:endParaRPr>
          </a:p>
          <a:p>
            <a:endParaRPr lang="fr-FR">
              <a:solidFill>
                <a:prstClr val="black">
                  <a:tint val="75000"/>
                </a:prstClr>
              </a:solidFill>
              <a:latin typeface="Calibri"/>
            </a:endParaRPr>
          </a:p>
        </p:txBody>
      </p:sp>
      <p:sp>
        <p:nvSpPr>
          <p:cNvPr id="5" name="TextBox 4"/>
          <p:cNvSpPr txBox="1"/>
          <p:nvPr/>
        </p:nvSpPr>
        <p:spPr>
          <a:xfrm>
            <a:off x="560070" y="714802"/>
            <a:ext cx="10995659" cy="4524315"/>
          </a:xfrm>
          <a:prstGeom prst="rect">
            <a:avLst/>
          </a:prstGeom>
          <a:noFill/>
        </p:spPr>
        <p:txBody>
          <a:bodyPr wrap="square" rtlCol="0">
            <a:spAutoFit/>
          </a:bodyPr>
          <a:lstStyle/>
          <a:p>
            <a:pPr fontAlgn="base"/>
            <a:r>
              <a:rPr lang="en-US" err="1"/>
              <a:t>Gettens</a:t>
            </a:r>
            <a:r>
              <a:rPr lang="en-US"/>
              <a:t>, Rutherford J.</a:t>
            </a:r>
            <a:r>
              <a:rPr lang="en-US" i="1"/>
              <a:t> The Freer Chinese Bronzes</a:t>
            </a:r>
            <a:r>
              <a:rPr lang="en-US"/>
              <a:t>, Volume II, Technical Studies, Freer Gallery of Art, Oriental Studies, No. 7, Smithsonian Institution, Washington, 1969. </a:t>
            </a:r>
          </a:p>
          <a:p>
            <a:pPr fontAlgn="base"/>
            <a:r>
              <a:rPr lang="en-US"/>
              <a:t> </a:t>
            </a:r>
          </a:p>
          <a:p>
            <a:pPr fontAlgn="base"/>
            <a:r>
              <a:rPr lang="en-US"/>
              <a:t>Pope, John Alexander, Rutherford J. </a:t>
            </a:r>
            <a:r>
              <a:rPr lang="en-US" err="1"/>
              <a:t>Gettens</a:t>
            </a:r>
            <a:r>
              <a:rPr lang="en-US"/>
              <a:t>, James Cahill, Noel Barnard. </a:t>
            </a:r>
            <a:r>
              <a:rPr lang="en-US" i="1"/>
              <a:t>The Freer Chinese Bronzes</a:t>
            </a:r>
            <a:r>
              <a:rPr lang="en-US"/>
              <a:t>, Volume I, Catalogue, Freer Gallery of Art, Oriental Studies, No. 7, Smithsonian Institution, Washington, 1969, pp. 228-231. </a:t>
            </a:r>
          </a:p>
          <a:p>
            <a:pPr fontAlgn="base"/>
            <a:r>
              <a:rPr lang="en-US"/>
              <a:t> </a:t>
            </a:r>
          </a:p>
          <a:p>
            <a:pPr fontAlgn="base"/>
            <a:r>
              <a:rPr lang="en-US"/>
              <a:t>Bagley, Robert W. "Part 1: Origin and Development of the Shang Bronze-Casting Industry" and Part 2: "Shang Foundry Methods." </a:t>
            </a:r>
            <a:r>
              <a:rPr lang="en-US" i="1"/>
              <a:t>Shang Ritual Bronzes in the Arthur M. </a:t>
            </a:r>
            <a:r>
              <a:rPr lang="en-US" i="1" err="1"/>
              <a:t>Sackler</a:t>
            </a:r>
            <a:r>
              <a:rPr lang="en-US" i="1"/>
              <a:t> Collections</a:t>
            </a:r>
            <a:r>
              <a:rPr lang="en-US"/>
              <a:t>, The Arthur M. </a:t>
            </a:r>
            <a:r>
              <a:rPr lang="en-US" err="1"/>
              <a:t>Sackler</a:t>
            </a:r>
            <a:r>
              <a:rPr lang="en-US"/>
              <a:t> Foundation, Washington, D.C., Harvard University Press, 1987, pp. 15-140. </a:t>
            </a:r>
          </a:p>
          <a:p>
            <a:pPr fontAlgn="base"/>
            <a:r>
              <a:rPr lang="en-US"/>
              <a:t> </a:t>
            </a:r>
          </a:p>
          <a:p>
            <a:pPr fontAlgn="base"/>
            <a:r>
              <a:rPr lang="en-US"/>
              <a:t>Yue </a:t>
            </a:r>
            <a:r>
              <a:rPr lang="en-US" err="1"/>
              <a:t>Zhanwei</a:t>
            </a:r>
            <a:r>
              <a:rPr lang="en-US"/>
              <a:t>. The Shang Bronze Foundry-Site at </a:t>
            </a:r>
            <a:r>
              <a:rPr lang="en-US" err="1"/>
              <a:t>Xiaomintun</a:t>
            </a:r>
            <a:r>
              <a:rPr lang="en-US"/>
              <a:t> in Anyang City </a:t>
            </a:r>
            <a:r>
              <a:rPr lang="en-US" err="1"/>
              <a:t>Yinxu</a:t>
            </a:r>
            <a:r>
              <a:rPr lang="en-US"/>
              <a:t> </a:t>
            </a:r>
            <a:r>
              <a:rPr lang="en-US" err="1"/>
              <a:t>Xiaomintun</a:t>
            </a:r>
            <a:r>
              <a:rPr lang="en-US"/>
              <a:t> Archaeological Team, (</a:t>
            </a:r>
            <a:r>
              <a:rPr lang="en-US" u="sng">
                <a:hlinkClick r:id="rId3" invalidUrl="http://www.kaogu.cn/uploads/soft/Chinese Archaeology/8/The Shang Bronze Foundry-Site at Xiaomintun in Anyang City.pdf"/>
              </a:rPr>
              <a:t>http://www.kaogu.cn/uploads/soft/Chinese%20Archaeology/8/The%20Shang%20Bronze%20Foundry-Site%20at%20Xiaomintun%20in%20Anyang%20City.pdf</a:t>
            </a:r>
            <a:r>
              <a:rPr lang="en-US"/>
              <a:t>, accessed 6/2/18) The original paper was published in </a:t>
            </a:r>
            <a:r>
              <a:rPr lang="en-US" err="1"/>
              <a:t>Kaogu</a:t>
            </a:r>
            <a:r>
              <a:rPr lang="en-US"/>
              <a:t> </a:t>
            </a:r>
            <a:r>
              <a:rPr lang="zh-TW" altLang="en-US"/>
              <a:t>考古 </a:t>
            </a:r>
            <a:r>
              <a:rPr lang="en-US" altLang="zh-TW"/>
              <a:t>(</a:t>
            </a:r>
            <a:r>
              <a:rPr lang="en-US"/>
              <a:t>Archaeology) 2007.1:14–25, written by Yue </a:t>
            </a:r>
            <a:r>
              <a:rPr lang="en-US" err="1"/>
              <a:t>Zhanwei</a:t>
            </a:r>
            <a:r>
              <a:rPr lang="en-US"/>
              <a:t> </a:t>
            </a:r>
            <a:r>
              <a:rPr lang="zh-TW" altLang="en-US"/>
              <a:t>岳 占伟</a:t>
            </a:r>
            <a:r>
              <a:rPr lang="en-US" altLang="zh-TW"/>
              <a:t>, </a:t>
            </a:r>
            <a:r>
              <a:rPr lang="en-US"/>
              <a:t>Wang </a:t>
            </a:r>
            <a:r>
              <a:rPr lang="en-US" err="1"/>
              <a:t>Xuerong</a:t>
            </a:r>
            <a:r>
              <a:rPr lang="en-US"/>
              <a:t> </a:t>
            </a:r>
            <a:r>
              <a:rPr lang="zh-TW" altLang="en-US"/>
              <a:t>王学荣</a:t>
            </a:r>
            <a:r>
              <a:rPr lang="en-US" altLang="zh-TW"/>
              <a:t>, </a:t>
            </a:r>
            <a:r>
              <a:rPr lang="en-US"/>
              <a:t>He </a:t>
            </a:r>
            <a:r>
              <a:rPr lang="en-US" err="1"/>
              <a:t>Yuling</a:t>
            </a:r>
            <a:r>
              <a:rPr lang="en-US"/>
              <a:t> </a:t>
            </a:r>
            <a:r>
              <a:rPr lang="zh-TW" altLang="en-US"/>
              <a:t>何毓灵</a:t>
            </a:r>
            <a:r>
              <a:rPr lang="en-US" altLang="zh-TW"/>
              <a:t>, </a:t>
            </a:r>
            <a:r>
              <a:rPr lang="en-US"/>
              <a:t>Tang </a:t>
            </a:r>
            <a:r>
              <a:rPr lang="en-US" err="1"/>
              <a:t>Jinqiong</a:t>
            </a:r>
            <a:r>
              <a:rPr lang="en-US"/>
              <a:t> </a:t>
            </a:r>
            <a:r>
              <a:rPr lang="zh-TW" altLang="en-US"/>
              <a:t>唐锦琼</a:t>
            </a:r>
            <a:r>
              <a:rPr lang="en-US" altLang="zh-TW"/>
              <a:t>, </a:t>
            </a:r>
            <a:r>
              <a:rPr lang="en-US" err="1"/>
              <a:t>Niu</a:t>
            </a:r>
            <a:r>
              <a:rPr lang="en-US"/>
              <a:t> </a:t>
            </a:r>
            <a:r>
              <a:rPr lang="en-US" err="1"/>
              <a:t>Shishan</a:t>
            </a:r>
            <a:r>
              <a:rPr lang="en-US"/>
              <a:t> </a:t>
            </a:r>
            <a:r>
              <a:rPr lang="zh-TW" altLang="en-US"/>
              <a:t>牛世山 </a:t>
            </a:r>
            <a:r>
              <a:rPr lang="en-US"/>
              <a:t>and </a:t>
            </a:r>
            <a:r>
              <a:rPr lang="en-US" err="1"/>
              <a:t>Gu</a:t>
            </a:r>
            <a:r>
              <a:rPr lang="en-US"/>
              <a:t> </a:t>
            </a:r>
            <a:r>
              <a:rPr lang="en-US" err="1"/>
              <a:t>Fei</a:t>
            </a:r>
            <a:r>
              <a:rPr lang="en-US"/>
              <a:t> </a:t>
            </a:r>
            <a:r>
              <a:rPr lang="zh-TW" altLang="en-US"/>
              <a:t>谷飞</a:t>
            </a:r>
            <a:r>
              <a:rPr lang="en-US" altLang="zh-TW"/>
              <a:t>. </a:t>
            </a:r>
            <a:r>
              <a:rPr lang="en-US"/>
              <a:t>The present summary is prepared by Yue </a:t>
            </a:r>
            <a:r>
              <a:rPr lang="en-US" err="1"/>
              <a:t>Zhanwei</a:t>
            </a:r>
            <a:r>
              <a:rPr lang="en-US"/>
              <a:t> and translated into English by Mo </a:t>
            </a:r>
            <a:r>
              <a:rPr lang="en-US" err="1"/>
              <a:t>Runxian</a:t>
            </a:r>
            <a:r>
              <a:rPr lang="en-US"/>
              <a:t> </a:t>
            </a:r>
            <a:r>
              <a:rPr lang="zh-TW" altLang="en-US"/>
              <a:t>莫润先</a:t>
            </a:r>
            <a:r>
              <a:rPr lang="en-US" altLang="zh-TW"/>
              <a:t>.</a:t>
            </a:r>
            <a:r>
              <a:rPr lang="zh-TW" altLang="en-US"/>
              <a:t> </a:t>
            </a:r>
          </a:p>
        </p:txBody>
      </p:sp>
      <p:grpSp>
        <p:nvGrpSpPr>
          <p:cNvPr id="70" name="Group 69"/>
          <p:cNvGrpSpPr/>
          <p:nvPr/>
        </p:nvGrpSpPr>
        <p:grpSpPr>
          <a:xfrm>
            <a:off x="1611699" y="5997427"/>
            <a:ext cx="8972678" cy="668980"/>
            <a:chOff x="1611699" y="5997427"/>
            <a:chExt cx="8972678" cy="668980"/>
          </a:xfrm>
        </p:grpSpPr>
        <p:cxnSp>
          <p:nvCxnSpPr>
            <p:cNvPr id="71"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2"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3" name="TextBox 72"/>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74" name="Rectangle 73"/>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75"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76"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7"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8"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9"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0"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1"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2"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83"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84"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85"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86" name="TextBox 32"/>
            <p:cNvSpPr txBox="1"/>
            <p:nvPr/>
          </p:nvSpPr>
          <p:spPr>
            <a:xfrm>
              <a:off x="9663798" y="6112066"/>
              <a:ext cx="920579" cy="246221"/>
            </a:xfrm>
            <a:prstGeom prst="rect">
              <a:avLst/>
            </a:prstGeom>
          </p:spPr>
          <p:txBody>
            <a:bodyPr rtlCol="0">
              <a:spAutoFit/>
            </a:bodyPr>
            <a:lstStyle/>
            <a:p>
              <a:pPr algn="ctr"/>
              <a:r>
                <a:rPr lang="en-US" sz="1000">
                  <a:solidFill>
                    <a:srgbClr val="FF0000"/>
                  </a:solidFill>
                  <a:latin typeface="Calibri"/>
                </a:rPr>
                <a:t>Resources</a:t>
              </a:r>
            </a:p>
          </p:txBody>
        </p:sp>
        <p:sp>
          <p:nvSpPr>
            <p:cNvPr id="87"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88"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89" name="TextBox 30"/>
            <p:cNvSpPr txBox="1"/>
            <p:nvPr/>
          </p:nvSpPr>
          <p:spPr>
            <a:xfrm>
              <a:off x="4525794" y="6111135"/>
              <a:ext cx="774838" cy="246221"/>
            </a:xfrm>
            <a:prstGeom prst="rect">
              <a:avLst/>
            </a:prstGeom>
          </p:spPr>
          <p:txBody>
            <a:bodyPr wrap="square" rtlCol="0">
              <a:spAutoFit/>
            </a:bodyPr>
            <a:lstStyle/>
            <a:p>
              <a:pPr algn="ctr"/>
              <a:r>
                <a:rPr lang="en-US" sz="1000">
                  <a:latin typeface="Calibri"/>
                </a:rPr>
                <a:t>Evidence</a:t>
              </a:r>
            </a:p>
          </p:txBody>
        </p:sp>
        <p:sp>
          <p:nvSpPr>
            <p:cNvPr id="90"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91"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92"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93"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4" name="Rectangle 93"/>
            <p:cNvSpPr/>
            <p:nvPr/>
          </p:nvSpPr>
          <p:spPr>
            <a:xfrm>
              <a:off x="6071244" y="6112066"/>
              <a:ext cx="569387" cy="246221"/>
            </a:xfrm>
            <a:prstGeom prst="rect">
              <a:avLst/>
            </a:prstGeom>
          </p:spPr>
          <p:txBody>
            <a:bodyPr wrap="none">
              <a:spAutoFit/>
            </a:bodyPr>
            <a:lstStyle/>
            <a:p>
              <a:r>
                <a:rPr lang="en-US" sz="1000"/>
                <a:t>Repairs</a:t>
              </a:r>
            </a:p>
          </p:txBody>
        </p:sp>
      </p:grpSp>
    </p:spTree>
    <p:extLst>
      <p:ext uri="{BB962C8B-B14F-4D97-AF65-F5344CB8AC3E}">
        <p14:creationId xmlns:p14="http://schemas.microsoft.com/office/powerpoint/2010/main" val="648932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508008" y="105655"/>
            <a:ext cx="2752497" cy="724480"/>
          </a:xfrm>
          <a:prstGeom prst="rect">
            <a:avLst/>
          </a:prstGeom>
        </p:spPr>
        <p:txBody>
          <a:bodyPr vert="horz" lIns="91440" tIns="45720" rIns="91440" bIns="45720" rtlCol="0" anchor="t">
            <a:normAutofit/>
          </a:bodyPr>
          <a:lstStyle/>
          <a:p>
            <a:pPr algn="ctr">
              <a:spcBef>
                <a:spcPct val="20000"/>
              </a:spcBef>
              <a:defRPr/>
            </a:pPr>
            <a:r>
              <a:rPr lang="fr-FR" sz="2400" b="1">
                <a:solidFill>
                  <a:sysClr val="windowText" lastClr="000000"/>
                </a:solidFill>
                <a:latin typeface="Calibri"/>
              </a:rPr>
              <a:t>Context</a:t>
            </a:r>
            <a:endParaRPr lang="fr-FR" sz="3200">
              <a:solidFill>
                <a:prstClr val="black">
                  <a:tint val="75000"/>
                </a:prstClr>
              </a:solidFill>
              <a:latin typeface="Calibri"/>
            </a:endParaRPr>
          </a:p>
        </p:txBody>
      </p:sp>
      <p:pic>
        <p:nvPicPr>
          <p:cNvPr id="29" name="Picture 28"/>
          <p:cNvPicPr>
            <a:picLocks noChangeAspect="1"/>
          </p:cNvPicPr>
          <p:nvPr/>
        </p:nvPicPr>
        <p:blipFill>
          <a:blip r:embed="rId3" cstate="screen"/>
          <a:stretch>
            <a:fillRect/>
          </a:stretch>
        </p:blipFill>
        <p:spPr>
          <a:xfrm>
            <a:off x="109949" y="711960"/>
            <a:ext cx="5266074" cy="4774439"/>
          </a:xfrm>
          <a:prstGeom prst="rect">
            <a:avLst/>
          </a:prstGeom>
        </p:spPr>
      </p:pic>
      <p:sp>
        <p:nvSpPr>
          <p:cNvPr id="3" name="Rectangle 2"/>
          <p:cNvSpPr/>
          <p:nvPr/>
        </p:nvSpPr>
        <p:spPr>
          <a:xfrm>
            <a:off x="6380185" y="896424"/>
            <a:ext cx="4885151" cy="4524315"/>
          </a:xfrm>
          <a:prstGeom prst="rect">
            <a:avLst/>
          </a:prstGeom>
        </p:spPr>
        <p:txBody>
          <a:bodyPr wrap="square">
            <a:spAutoFit/>
          </a:bodyPr>
          <a:lstStyle/>
          <a:p>
            <a:r>
              <a:rPr lang="en-US" dirty="0"/>
              <a:t>The Freer acquired this vessel of unknown archaeological provenance in 1936. It would have been used during a burial ceremony and placed in the grave with other burial goods, though it is doubtful that it would have been used as a pouring vessel since the trunk’s spout is too high for liquid to be dispensed without it flowing out from the elephant’s back in the process. </a:t>
            </a:r>
          </a:p>
          <a:p>
            <a:endParaRPr lang="en-US" dirty="0"/>
          </a:p>
          <a:p>
            <a:r>
              <a:rPr lang="en-US" dirty="0"/>
              <a:t>Stylistic evaluation and dating of a sample of the remaining clay core material  suggested it was fabricated in China’s Middle Yangtze Valley in the first half of the 11</a:t>
            </a:r>
            <a:r>
              <a:rPr lang="en-US" baseline="30000" dirty="0"/>
              <a:t>th</a:t>
            </a:r>
            <a:r>
              <a:rPr lang="en-US" dirty="0"/>
              <a:t> century BCE, early Western Zhou dynasty. The sculptural elephant form is very rare for Chinese bronze vessels of its time.   </a:t>
            </a:r>
          </a:p>
          <a:p>
            <a:r>
              <a:rPr lang="en-US" dirty="0"/>
              <a:t> </a:t>
            </a:r>
          </a:p>
        </p:txBody>
      </p:sp>
      <p:grpSp>
        <p:nvGrpSpPr>
          <p:cNvPr id="75" name="Group 74"/>
          <p:cNvGrpSpPr/>
          <p:nvPr/>
        </p:nvGrpSpPr>
        <p:grpSpPr>
          <a:xfrm>
            <a:off x="1611699" y="5997427"/>
            <a:ext cx="8972678" cy="668980"/>
            <a:chOff x="1611699" y="5997427"/>
            <a:chExt cx="8972678" cy="668980"/>
          </a:xfrm>
        </p:grpSpPr>
        <p:cxnSp>
          <p:nvCxnSpPr>
            <p:cNvPr id="76"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7"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8" name="TextBox 77"/>
            <p:cNvSpPr txBox="1"/>
            <p:nvPr/>
          </p:nvSpPr>
          <p:spPr>
            <a:xfrm>
              <a:off x="1611699" y="6098274"/>
              <a:ext cx="484349" cy="246221"/>
            </a:xfrm>
            <a:prstGeom prst="rect">
              <a:avLst/>
            </a:prstGeom>
          </p:spPr>
          <p:txBody>
            <a:bodyPr wrap="square" rtlCol="0">
              <a:spAutoFit/>
            </a:bodyPr>
            <a:lstStyle/>
            <a:p>
              <a:pPr algn="ctr"/>
              <a:r>
                <a:rPr lang="en-US" sz="1000" dirty="0">
                  <a:solidFill>
                    <a:prstClr val="black"/>
                  </a:solidFill>
                  <a:latin typeface="Calibri"/>
                </a:rPr>
                <a:t>Intro</a:t>
              </a:r>
            </a:p>
          </p:txBody>
        </p:sp>
        <p:sp>
          <p:nvSpPr>
            <p:cNvPr id="79" name="Rectangle 78"/>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a:endParaRPr>
            </a:p>
          </p:txBody>
        </p:sp>
        <p:cxnSp>
          <p:nvCxnSpPr>
            <p:cNvPr id="80"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81"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2"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3"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4"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5"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6"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7"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88" name="TextBox 24"/>
            <p:cNvSpPr txBox="1"/>
            <p:nvPr/>
          </p:nvSpPr>
          <p:spPr>
            <a:xfrm>
              <a:off x="3582757" y="6096201"/>
              <a:ext cx="920579" cy="246221"/>
            </a:xfrm>
            <a:prstGeom prst="rect">
              <a:avLst/>
            </a:prstGeom>
          </p:spPr>
          <p:txBody>
            <a:bodyPr rtlCol="0">
              <a:spAutoFit/>
            </a:bodyPr>
            <a:lstStyle/>
            <a:p>
              <a:pPr algn="ctr"/>
              <a:r>
                <a:rPr lang="en-US" sz="1000" dirty="0">
                  <a:latin typeface="Calibri"/>
                </a:rPr>
                <a:t>Fabrication</a:t>
              </a:r>
            </a:p>
          </p:txBody>
        </p:sp>
        <p:sp>
          <p:nvSpPr>
            <p:cNvPr id="89" name="TextBox 28"/>
            <p:cNvSpPr txBox="1"/>
            <p:nvPr/>
          </p:nvSpPr>
          <p:spPr>
            <a:xfrm>
              <a:off x="7431668" y="6019674"/>
              <a:ext cx="869064" cy="553998"/>
            </a:xfrm>
            <a:prstGeom prst="rect">
              <a:avLst/>
            </a:prstGeom>
          </p:spPr>
          <p:txBody>
            <a:bodyPr wrap="square" rtlCol="0">
              <a:spAutoFit/>
            </a:bodyPr>
            <a:lstStyle/>
            <a:p>
              <a:pPr algn="ctr"/>
              <a:r>
                <a:rPr lang="en-US" sz="1000" dirty="0">
                  <a:solidFill>
                    <a:prstClr val="black"/>
                  </a:solidFill>
                  <a:latin typeface="Calibri"/>
                </a:rPr>
                <a:t>Summary of </a:t>
              </a:r>
            </a:p>
            <a:p>
              <a:pPr algn="ctr"/>
              <a:r>
                <a:rPr lang="en-US" sz="1000" dirty="0">
                  <a:solidFill>
                    <a:prstClr val="black"/>
                  </a:solidFill>
                  <a:latin typeface="Calibri"/>
                </a:rPr>
                <a:t>findings </a:t>
              </a:r>
            </a:p>
            <a:p>
              <a:pPr algn="ctr"/>
              <a:endParaRPr lang="en-US" sz="1000" dirty="0">
                <a:solidFill>
                  <a:prstClr val="black"/>
                </a:solidFill>
                <a:latin typeface="Calibri"/>
              </a:endParaRPr>
            </a:p>
          </p:txBody>
        </p:sp>
        <p:sp>
          <p:nvSpPr>
            <p:cNvPr id="90" name="TextBox 30"/>
            <p:cNvSpPr txBox="1"/>
            <p:nvPr/>
          </p:nvSpPr>
          <p:spPr>
            <a:xfrm>
              <a:off x="8300732" y="6108615"/>
              <a:ext cx="774838" cy="246221"/>
            </a:xfrm>
            <a:prstGeom prst="rect">
              <a:avLst/>
            </a:prstGeom>
          </p:spPr>
          <p:txBody>
            <a:bodyPr wrap="square" rtlCol="0">
              <a:spAutoFit/>
            </a:bodyPr>
            <a:lstStyle/>
            <a:p>
              <a:pPr algn="ctr"/>
              <a:r>
                <a:rPr lang="en-US" sz="1000" dirty="0">
                  <a:latin typeface="Calibri"/>
                </a:rPr>
                <a:t>Synopsis</a:t>
              </a:r>
            </a:p>
          </p:txBody>
        </p:sp>
        <p:sp>
          <p:nvSpPr>
            <p:cNvPr id="91" name="TextBox 32"/>
            <p:cNvSpPr txBox="1"/>
            <p:nvPr/>
          </p:nvSpPr>
          <p:spPr>
            <a:xfrm>
              <a:off x="9663798" y="6112066"/>
              <a:ext cx="920579" cy="246221"/>
            </a:xfrm>
            <a:prstGeom prst="rect">
              <a:avLst/>
            </a:prstGeom>
          </p:spPr>
          <p:txBody>
            <a:bodyPr rtlCol="0">
              <a:spAutoFit/>
            </a:bodyPr>
            <a:lstStyle/>
            <a:p>
              <a:pPr algn="ctr"/>
              <a:r>
                <a:rPr lang="en-US" sz="1000" dirty="0">
                  <a:solidFill>
                    <a:prstClr val="black"/>
                  </a:solidFill>
                  <a:latin typeface="Calibri"/>
                </a:rPr>
                <a:t>Resources</a:t>
              </a:r>
            </a:p>
          </p:txBody>
        </p:sp>
        <p:sp>
          <p:nvSpPr>
            <p:cNvPr id="92" name="TextBox 30"/>
            <p:cNvSpPr txBox="1"/>
            <p:nvPr/>
          </p:nvSpPr>
          <p:spPr>
            <a:xfrm>
              <a:off x="2136474" y="6111608"/>
              <a:ext cx="774838" cy="246221"/>
            </a:xfrm>
            <a:prstGeom prst="rect">
              <a:avLst/>
            </a:prstGeom>
          </p:spPr>
          <p:txBody>
            <a:bodyPr wrap="square" rtlCol="0">
              <a:spAutoFit/>
            </a:bodyPr>
            <a:lstStyle/>
            <a:p>
              <a:pPr algn="ctr"/>
              <a:r>
                <a:rPr lang="en-US" sz="1000" dirty="0">
                  <a:solidFill>
                    <a:srgbClr val="FF0000"/>
                  </a:solidFill>
                  <a:latin typeface="Calibri"/>
                </a:rPr>
                <a:t>Context</a:t>
              </a:r>
            </a:p>
          </p:txBody>
        </p:sp>
        <p:sp>
          <p:nvSpPr>
            <p:cNvPr id="93" name="TextBox 30"/>
            <p:cNvSpPr txBox="1"/>
            <p:nvPr/>
          </p:nvSpPr>
          <p:spPr>
            <a:xfrm>
              <a:off x="2841064" y="6111608"/>
              <a:ext cx="774838" cy="246221"/>
            </a:xfrm>
            <a:prstGeom prst="rect">
              <a:avLst/>
            </a:prstGeom>
          </p:spPr>
          <p:txBody>
            <a:bodyPr wrap="square" rtlCol="0">
              <a:spAutoFit/>
            </a:bodyPr>
            <a:lstStyle/>
            <a:p>
              <a:pPr algn="ctr"/>
              <a:r>
                <a:rPr lang="en-US" sz="1000" dirty="0">
                  <a:latin typeface="Calibri"/>
                </a:rPr>
                <a:t>Questions</a:t>
              </a:r>
            </a:p>
          </p:txBody>
        </p:sp>
        <p:sp>
          <p:nvSpPr>
            <p:cNvPr id="94" name="TextBox 30"/>
            <p:cNvSpPr txBox="1"/>
            <p:nvPr/>
          </p:nvSpPr>
          <p:spPr>
            <a:xfrm>
              <a:off x="4525794" y="6111135"/>
              <a:ext cx="774838" cy="246221"/>
            </a:xfrm>
            <a:prstGeom prst="rect">
              <a:avLst/>
            </a:prstGeom>
          </p:spPr>
          <p:txBody>
            <a:bodyPr wrap="square" rtlCol="0">
              <a:spAutoFit/>
            </a:bodyPr>
            <a:lstStyle/>
            <a:p>
              <a:pPr algn="ctr"/>
              <a:r>
                <a:rPr lang="en-US" sz="1000" dirty="0">
                  <a:ln w="0"/>
                  <a:effectLst>
                    <a:outerShdw blurRad="38100" dist="19050" dir="2700000" algn="tl" rotWithShape="0">
                      <a:schemeClr val="dk1">
                        <a:alpha val="40000"/>
                      </a:schemeClr>
                    </a:outerShdw>
                  </a:effectLst>
                  <a:latin typeface="Calibri"/>
                </a:rPr>
                <a:t>Evidence</a:t>
              </a:r>
              <a:endParaRPr lang="en-US" sz="1000" dirty="0">
                <a:solidFill>
                  <a:srgbClr val="FF0000"/>
                </a:solidFill>
                <a:latin typeface="Calibri"/>
              </a:endParaRPr>
            </a:p>
          </p:txBody>
        </p:sp>
        <p:sp>
          <p:nvSpPr>
            <p:cNvPr id="95" name="TextBox 30"/>
            <p:cNvSpPr txBox="1"/>
            <p:nvPr/>
          </p:nvSpPr>
          <p:spPr>
            <a:xfrm>
              <a:off x="5296406" y="6108615"/>
              <a:ext cx="774838" cy="246221"/>
            </a:xfrm>
            <a:prstGeom prst="rect">
              <a:avLst/>
            </a:prstGeom>
          </p:spPr>
          <p:txBody>
            <a:bodyPr wrap="square" rtlCol="0">
              <a:spAutoFit/>
            </a:bodyPr>
            <a:lstStyle/>
            <a:p>
              <a:pPr algn="ctr"/>
              <a:r>
                <a:rPr lang="en-US" sz="1000" dirty="0"/>
                <a:t>Corrosion</a:t>
              </a:r>
              <a:endParaRPr lang="en-US" sz="1000" dirty="0">
                <a:latin typeface="Calibri"/>
              </a:endParaRPr>
            </a:p>
          </p:txBody>
        </p:sp>
        <p:sp>
          <p:nvSpPr>
            <p:cNvPr id="96" name="TextBox 30"/>
            <p:cNvSpPr txBox="1"/>
            <p:nvPr/>
          </p:nvSpPr>
          <p:spPr>
            <a:xfrm>
              <a:off x="6643385" y="6111135"/>
              <a:ext cx="774838" cy="246221"/>
            </a:xfrm>
            <a:prstGeom prst="rect">
              <a:avLst/>
            </a:prstGeom>
          </p:spPr>
          <p:txBody>
            <a:bodyPr wrap="square" rtlCol="0">
              <a:spAutoFit/>
            </a:bodyPr>
            <a:lstStyle/>
            <a:p>
              <a:pPr algn="ctr"/>
              <a:r>
                <a:rPr lang="en-US" sz="1000" dirty="0">
                  <a:latin typeface="Calibri"/>
                </a:rPr>
                <a:t>Function</a:t>
              </a:r>
            </a:p>
          </p:txBody>
        </p:sp>
        <p:sp>
          <p:nvSpPr>
            <p:cNvPr id="97" name="TextBox 30"/>
            <p:cNvSpPr txBox="1"/>
            <p:nvPr/>
          </p:nvSpPr>
          <p:spPr>
            <a:xfrm>
              <a:off x="8959891" y="5997427"/>
              <a:ext cx="774838" cy="400110"/>
            </a:xfrm>
            <a:prstGeom prst="rect">
              <a:avLst/>
            </a:prstGeom>
          </p:spPr>
          <p:txBody>
            <a:bodyPr wrap="square" rtlCol="0">
              <a:spAutoFit/>
            </a:bodyPr>
            <a:lstStyle/>
            <a:p>
              <a:pPr algn="ctr"/>
              <a:r>
                <a:rPr lang="en-US" sz="1000" dirty="0">
                  <a:latin typeface="Calibri"/>
                </a:rPr>
                <a:t>Further Questions</a:t>
              </a:r>
            </a:p>
          </p:txBody>
        </p:sp>
        <p:cxnSp>
          <p:nvCxnSpPr>
            <p:cNvPr id="98"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9" name="Rectangle 98"/>
            <p:cNvSpPr/>
            <p:nvPr/>
          </p:nvSpPr>
          <p:spPr>
            <a:xfrm>
              <a:off x="6071244" y="6112066"/>
              <a:ext cx="569387" cy="246221"/>
            </a:xfrm>
            <a:prstGeom prst="rect">
              <a:avLst/>
            </a:prstGeom>
          </p:spPr>
          <p:txBody>
            <a:bodyPr wrap="none">
              <a:spAutoFit/>
            </a:bodyPr>
            <a:lstStyle/>
            <a:p>
              <a:r>
                <a:rPr lang="en-US" sz="1000" dirty="0"/>
                <a:t>Repairs</a:t>
              </a:r>
            </a:p>
          </p:txBody>
        </p:sp>
      </p:grpSp>
      <p:sp>
        <p:nvSpPr>
          <p:cNvPr id="2" name="Slide Number Placeholder 1">
            <a:extLst>
              <a:ext uri="{FF2B5EF4-FFF2-40B4-BE49-F238E27FC236}">
                <a16:creationId xmlns:a16="http://schemas.microsoft.com/office/drawing/2014/main" id="{1DC18796-76B0-4848-9C31-434114F2A9DF}"/>
              </a:ext>
            </a:extLst>
          </p:cNvPr>
          <p:cNvSpPr>
            <a:spLocks noGrp="1"/>
          </p:cNvSpPr>
          <p:nvPr>
            <p:ph type="sldNum" sz="quarter" idx="12"/>
          </p:nvPr>
        </p:nvSpPr>
        <p:spPr/>
        <p:txBody>
          <a:bodyPr/>
          <a:lstStyle/>
          <a:p>
            <a:fld id="{CF4668DC-857F-487D-BFFA-8C0CA5037977}" type="slidenum">
              <a:rPr lang="fr-BE" smtClean="0"/>
              <a:pPr/>
              <a:t>2</a:t>
            </a:fld>
            <a:endParaRPr lang="fr-BE" dirty="0"/>
          </a:p>
        </p:txBody>
      </p:sp>
      <p:sp>
        <p:nvSpPr>
          <p:cNvPr id="4" name="TextBox 3">
            <a:extLst>
              <a:ext uri="{FF2B5EF4-FFF2-40B4-BE49-F238E27FC236}">
                <a16:creationId xmlns:a16="http://schemas.microsoft.com/office/drawing/2014/main" id="{3BFDECB7-88FD-4248-9DF1-4113EBFC1229}"/>
              </a:ext>
            </a:extLst>
          </p:cNvPr>
          <p:cNvSpPr txBox="1"/>
          <p:nvPr/>
        </p:nvSpPr>
        <p:spPr>
          <a:xfrm>
            <a:off x="3412761" y="28356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997</a:t>
            </a:r>
          </a:p>
        </p:txBody>
      </p:sp>
    </p:spTree>
    <p:extLst>
      <p:ext uri="{BB962C8B-B14F-4D97-AF65-F5344CB8AC3E}">
        <p14:creationId xmlns:p14="http://schemas.microsoft.com/office/powerpoint/2010/main" val="17864597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36624" y="114391"/>
            <a:ext cx="2711715" cy="450190"/>
          </a:xfrm>
          <a:prstGeom prst="rect">
            <a:avLst/>
          </a:prstGeom>
        </p:spPr>
        <p:txBody>
          <a:bodyPr vert="horz" lIns="91440" tIns="45720" rIns="91440" bIns="45720" rtlCol="0" anchor="t">
            <a:normAutofit lnSpcReduction="10000"/>
          </a:bodyPr>
          <a:lstStyle/>
          <a:p>
            <a:pPr algn="ctr">
              <a:spcBef>
                <a:spcPct val="20000"/>
              </a:spcBef>
              <a:defRPr/>
            </a:pPr>
            <a:r>
              <a:rPr lang="fr-FR" sz="2400" b="1" dirty="0">
                <a:solidFill>
                  <a:sysClr val="windowText" lastClr="000000"/>
                </a:solidFill>
                <a:latin typeface="Calibri"/>
              </a:rPr>
              <a:t>Main Questions</a:t>
            </a:r>
            <a:endParaRPr lang="fr-FR" sz="2400" b="1" dirty="0">
              <a:solidFill>
                <a:srgbClr val="000000"/>
              </a:solidFill>
              <a:latin typeface="Calibri"/>
            </a:endParaRPr>
          </a:p>
          <a:p>
            <a:pPr algn="ctr">
              <a:spcBef>
                <a:spcPct val="20000"/>
              </a:spcBef>
              <a:defRPr/>
            </a:pPr>
            <a:endParaRPr lang="fr-FR" sz="3200" dirty="0">
              <a:solidFill>
                <a:prstClr val="black">
                  <a:tint val="75000"/>
                </a:prstClr>
              </a:solidFill>
              <a:latin typeface="Calibri"/>
            </a:endParaRPr>
          </a:p>
        </p:txBody>
      </p:sp>
      <p:pic>
        <p:nvPicPr>
          <p:cNvPr id="3" name="Picture 2"/>
          <p:cNvPicPr>
            <a:picLocks noChangeAspect="1"/>
          </p:cNvPicPr>
          <p:nvPr/>
        </p:nvPicPr>
        <p:blipFill>
          <a:blip r:embed="rId3" cstate="screen"/>
          <a:stretch>
            <a:fillRect/>
          </a:stretch>
        </p:blipFill>
        <p:spPr>
          <a:xfrm>
            <a:off x="5936459" y="859817"/>
            <a:ext cx="4791274" cy="4343966"/>
          </a:xfrm>
          <a:prstGeom prst="rect">
            <a:avLst/>
          </a:prstGeom>
        </p:spPr>
      </p:pic>
      <p:sp>
        <p:nvSpPr>
          <p:cNvPr id="2" name="Rectangle 1"/>
          <p:cNvSpPr/>
          <p:nvPr/>
        </p:nvSpPr>
        <p:spPr>
          <a:xfrm>
            <a:off x="914400" y="859817"/>
            <a:ext cx="4538658" cy="2031325"/>
          </a:xfrm>
          <a:prstGeom prst="rect">
            <a:avLst/>
          </a:prstGeom>
        </p:spPr>
        <p:txBody>
          <a:bodyPr wrap="square">
            <a:spAutoFit/>
          </a:bodyPr>
          <a:lstStyle/>
          <a:p>
            <a:pPr marL="285750" lvl="0" indent="-285750">
              <a:buFont typeface="Arial" panose="020B0604020202020204" pitchFamily="34" charset="0"/>
              <a:buChar char="•"/>
            </a:pPr>
            <a:r>
              <a:rPr lang="en-US" dirty="0"/>
              <a:t>What characteristics point to a piece-mold casting rather then lost wax? </a:t>
            </a:r>
          </a:p>
          <a:p>
            <a:pPr marL="285750" lvl="0" indent="-285750">
              <a:buFont typeface="Arial" panose="020B0604020202020204" pitchFamily="34" charset="0"/>
              <a:buChar char="•"/>
            </a:pPr>
            <a:endParaRPr lang="en-US" dirty="0"/>
          </a:p>
          <a:p>
            <a:pPr marL="285750" lvl="0" indent="-285750">
              <a:buFont typeface="Arial" panose="020B0604020202020204" pitchFamily="34" charset="0"/>
              <a:buChar char="•"/>
            </a:pPr>
            <a:r>
              <a:rPr lang="en-US" dirty="0"/>
              <a:t>Can one tell how the decorations were created? </a:t>
            </a:r>
          </a:p>
          <a:p>
            <a:pPr marL="285750" lvl="0" indent="-285750">
              <a:buFont typeface="Arial" panose="020B0604020202020204" pitchFamily="34" charset="0"/>
              <a:buChar char="•"/>
            </a:pPr>
            <a:endParaRPr lang="en-US" dirty="0"/>
          </a:p>
          <a:p>
            <a:pPr marL="285750" lvl="0" indent="-285750">
              <a:buFont typeface="Arial" panose="020B0604020202020204" pitchFamily="34" charset="0"/>
              <a:buChar char="•"/>
            </a:pPr>
            <a:r>
              <a:rPr lang="en-US" dirty="0"/>
              <a:t>What accounts for its condition?</a:t>
            </a:r>
          </a:p>
        </p:txBody>
      </p:sp>
      <p:grpSp>
        <p:nvGrpSpPr>
          <p:cNvPr id="71" name="Group 70"/>
          <p:cNvGrpSpPr/>
          <p:nvPr/>
        </p:nvGrpSpPr>
        <p:grpSpPr>
          <a:xfrm>
            <a:off x="1611699" y="5997427"/>
            <a:ext cx="8972678" cy="668980"/>
            <a:chOff x="1611699" y="5997427"/>
            <a:chExt cx="8972678" cy="668980"/>
          </a:xfrm>
        </p:grpSpPr>
        <p:cxnSp>
          <p:nvCxnSpPr>
            <p:cNvPr id="72"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3"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1611699" y="6098274"/>
              <a:ext cx="484349" cy="246221"/>
            </a:xfrm>
            <a:prstGeom prst="rect">
              <a:avLst/>
            </a:prstGeom>
          </p:spPr>
          <p:txBody>
            <a:bodyPr wrap="square" rtlCol="0">
              <a:spAutoFit/>
            </a:bodyPr>
            <a:lstStyle/>
            <a:p>
              <a:pPr algn="ctr"/>
              <a:r>
                <a:rPr lang="en-US" sz="1000" dirty="0">
                  <a:solidFill>
                    <a:prstClr val="black"/>
                  </a:solidFill>
                  <a:latin typeface="Calibri"/>
                </a:rPr>
                <a:t>Intro</a:t>
              </a:r>
            </a:p>
          </p:txBody>
        </p:sp>
        <p:sp>
          <p:nvSpPr>
            <p:cNvPr id="75" name="Rectangle 74"/>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a:endParaRPr>
            </a:p>
          </p:txBody>
        </p:sp>
        <p:cxnSp>
          <p:nvCxnSpPr>
            <p:cNvPr id="76"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77"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8"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9"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0"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1"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2"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3"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84" name="TextBox 24"/>
            <p:cNvSpPr txBox="1"/>
            <p:nvPr/>
          </p:nvSpPr>
          <p:spPr>
            <a:xfrm>
              <a:off x="3582757" y="6096201"/>
              <a:ext cx="920579" cy="246221"/>
            </a:xfrm>
            <a:prstGeom prst="rect">
              <a:avLst/>
            </a:prstGeom>
          </p:spPr>
          <p:txBody>
            <a:bodyPr rtlCol="0">
              <a:spAutoFit/>
            </a:bodyPr>
            <a:lstStyle/>
            <a:p>
              <a:pPr algn="ctr"/>
              <a:r>
                <a:rPr lang="en-US" sz="1000" dirty="0">
                  <a:latin typeface="Calibri"/>
                </a:rPr>
                <a:t>Fabrication</a:t>
              </a:r>
            </a:p>
          </p:txBody>
        </p:sp>
        <p:sp>
          <p:nvSpPr>
            <p:cNvPr id="85" name="TextBox 28"/>
            <p:cNvSpPr txBox="1"/>
            <p:nvPr/>
          </p:nvSpPr>
          <p:spPr>
            <a:xfrm>
              <a:off x="7431668" y="6019674"/>
              <a:ext cx="869064" cy="553998"/>
            </a:xfrm>
            <a:prstGeom prst="rect">
              <a:avLst/>
            </a:prstGeom>
          </p:spPr>
          <p:txBody>
            <a:bodyPr wrap="square" rtlCol="0">
              <a:spAutoFit/>
            </a:bodyPr>
            <a:lstStyle/>
            <a:p>
              <a:pPr algn="ctr"/>
              <a:r>
                <a:rPr lang="en-US" sz="1000" dirty="0">
                  <a:solidFill>
                    <a:prstClr val="black"/>
                  </a:solidFill>
                  <a:latin typeface="Calibri"/>
                </a:rPr>
                <a:t>Summary of </a:t>
              </a:r>
            </a:p>
            <a:p>
              <a:pPr algn="ctr"/>
              <a:r>
                <a:rPr lang="en-US" sz="1000" dirty="0">
                  <a:solidFill>
                    <a:prstClr val="black"/>
                  </a:solidFill>
                  <a:latin typeface="Calibri"/>
                </a:rPr>
                <a:t>findings </a:t>
              </a:r>
            </a:p>
            <a:p>
              <a:pPr algn="ctr"/>
              <a:endParaRPr lang="en-US" sz="1000" dirty="0">
                <a:solidFill>
                  <a:prstClr val="black"/>
                </a:solidFill>
                <a:latin typeface="Calibri"/>
              </a:endParaRPr>
            </a:p>
          </p:txBody>
        </p:sp>
        <p:sp>
          <p:nvSpPr>
            <p:cNvPr id="86" name="TextBox 30"/>
            <p:cNvSpPr txBox="1"/>
            <p:nvPr/>
          </p:nvSpPr>
          <p:spPr>
            <a:xfrm>
              <a:off x="8300732" y="6108615"/>
              <a:ext cx="774838" cy="246221"/>
            </a:xfrm>
            <a:prstGeom prst="rect">
              <a:avLst/>
            </a:prstGeom>
          </p:spPr>
          <p:txBody>
            <a:bodyPr wrap="square" rtlCol="0">
              <a:spAutoFit/>
            </a:bodyPr>
            <a:lstStyle/>
            <a:p>
              <a:pPr algn="ctr"/>
              <a:r>
                <a:rPr lang="en-US" sz="1000" dirty="0">
                  <a:latin typeface="Calibri"/>
                </a:rPr>
                <a:t>Synopsis</a:t>
              </a:r>
            </a:p>
          </p:txBody>
        </p:sp>
        <p:sp>
          <p:nvSpPr>
            <p:cNvPr id="87" name="TextBox 32"/>
            <p:cNvSpPr txBox="1"/>
            <p:nvPr/>
          </p:nvSpPr>
          <p:spPr>
            <a:xfrm>
              <a:off x="9663798" y="6112066"/>
              <a:ext cx="920579" cy="246221"/>
            </a:xfrm>
            <a:prstGeom prst="rect">
              <a:avLst/>
            </a:prstGeom>
          </p:spPr>
          <p:txBody>
            <a:bodyPr rtlCol="0">
              <a:spAutoFit/>
            </a:bodyPr>
            <a:lstStyle/>
            <a:p>
              <a:pPr algn="ctr"/>
              <a:r>
                <a:rPr lang="en-US" sz="1000" dirty="0">
                  <a:solidFill>
                    <a:prstClr val="black"/>
                  </a:solidFill>
                  <a:latin typeface="Calibri"/>
                </a:rPr>
                <a:t>Resources</a:t>
              </a:r>
            </a:p>
          </p:txBody>
        </p:sp>
        <p:sp>
          <p:nvSpPr>
            <p:cNvPr id="88" name="TextBox 30"/>
            <p:cNvSpPr txBox="1"/>
            <p:nvPr/>
          </p:nvSpPr>
          <p:spPr>
            <a:xfrm>
              <a:off x="2136474" y="6111608"/>
              <a:ext cx="774838" cy="246221"/>
            </a:xfrm>
            <a:prstGeom prst="rect">
              <a:avLst/>
            </a:prstGeom>
          </p:spPr>
          <p:txBody>
            <a:bodyPr wrap="square" rtlCol="0">
              <a:spAutoFit/>
            </a:bodyPr>
            <a:lstStyle/>
            <a:p>
              <a:pPr algn="ctr"/>
              <a:r>
                <a:rPr lang="en-US" sz="1000" dirty="0">
                  <a:latin typeface="Calibri"/>
                </a:rPr>
                <a:t>Context</a:t>
              </a:r>
            </a:p>
          </p:txBody>
        </p:sp>
        <p:sp>
          <p:nvSpPr>
            <p:cNvPr id="89" name="TextBox 30"/>
            <p:cNvSpPr txBox="1"/>
            <p:nvPr/>
          </p:nvSpPr>
          <p:spPr>
            <a:xfrm>
              <a:off x="2841064" y="6111608"/>
              <a:ext cx="774838" cy="246221"/>
            </a:xfrm>
            <a:prstGeom prst="rect">
              <a:avLst/>
            </a:prstGeom>
          </p:spPr>
          <p:txBody>
            <a:bodyPr wrap="square" rtlCol="0">
              <a:spAutoFit/>
            </a:bodyPr>
            <a:lstStyle/>
            <a:p>
              <a:pPr algn="ctr"/>
              <a:r>
                <a:rPr lang="en-US" sz="1000" dirty="0">
                  <a:solidFill>
                    <a:srgbClr val="FF0000"/>
                  </a:solidFill>
                  <a:latin typeface="Calibri"/>
                </a:rPr>
                <a:t>Questions</a:t>
              </a:r>
            </a:p>
          </p:txBody>
        </p:sp>
        <p:sp>
          <p:nvSpPr>
            <p:cNvPr id="90" name="TextBox 30"/>
            <p:cNvSpPr txBox="1"/>
            <p:nvPr/>
          </p:nvSpPr>
          <p:spPr>
            <a:xfrm>
              <a:off x="4525794" y="6111135"/>
              <a:ext cx="774838" cy="246221"/>
            </a:xfrm>
            <a:prstGeom prst="rect">
              <a:avLst/>
            </a:prstGeom>
          </p:spPr>
          <p:txBody>
            <a:bodyPr wrap="square" rtlCol="0">
              <a:spAutoFit/>
            </a:bodyPr>
            <a:lstStyle/>
            <a:p>
              <a:pPr algn="ctr"/>
              <a:r>
                <a:rPr lang="en-US" sz="1000" dirty="0">
                  <a:ln w="0"/>
                  <a:effectLst>
                    <a:outerShdw blurRad="38100" dist="19050" dir="2700000" algn="tl" rotWithShape="0">
                      <a:schemeClr val="dk1">
                        <a:alpha val="40000"/>
                      </a:schemeClr>
                    </a:outerShdw>
                  </a:effectLst>
                  <a:latin typeface="Calibri"/>
                </a:rPr>
                <a:t>Evidence</a:t>
              </a:r>
              <a:endParaRPr lang="en-US" sz="1000" dirty="0">
                <a:solidFill>
                  <a:srgbClr val="FF0000"/>
                </a:solidFill>
                <a:latin typeface="Calibri"/>
              </a:endParaRPr>
            </a:p>
          </p:txBody>
        </p:sp>
        <p:sp>
          <p:nvSpPr>
            <p:cNvPr id="91" name="TextBox 30"/>
            <p:cNvSpPr txBox="1"/>
            <p:nvPr/>
          </p:nvSpPr>
          <p:spPr>
            <a:xfrm>
              <a:off x="5296406" y="6108615"/>
              <a:ext cx="774838" cy="246221"/>
            </a:xfrm>
            <a:prstGeom prst="rect">
              <a:avLst/>
            </a:prstGeom>
          </p:spPr>
          <p:txBody>
            <a:bodyPr wrap="square" rtlCol="0">
              <a:spAutoFit/>
            </a:bodyPr>
            <a:lstStyle/>
            <a:p>
              <a:pPr algn="ctr"/>
              <a:r>
                <a:rPr lang="en-US" sz="1000" dirty="0"/>
                <a:t>Corrosion</a:t>
              </a:r>
              <a:endParaRPr lang="en-US" sz="1000" dirty="0">
                <a:latin typeface="Calibri"/>
              </a:endParaRPr>
            </a:p>
          </p:txBody>
        </p:sp>
        <p:sp>
          <p:nvSpPr>
            <p:cNvPr id="92" name="TextBox 30"/>
            <p:cNvSpPr txBox="1"/>
            <p:nvPr/>
          </p:nvSpPr>
          <p:spPr>
            <a:xfrm>
              <a:off x="6643385" y="6111135"/>
              <a:ext cx="774838" cy="246221"/>
            </a:xfrm>
            <a:prstGeom prst="rect">
              <a:avLst/>
            </a:prstGeom>
          </p:spPr>
          <p:txBody>
            <a:bodyPr wrap="square" rtlCol="0">
              <a:spAutoFit/>
            </a:bodyPr>
            <a:lstStyle/>
            <a:p>
              <a:pPr algn="ctr"/>
              <a:r>
                <a:rPr lang="en-US" sz="1000" dirty="0">
                  <a:latin typeface="Calibri"/>
                </a:rPr>
                <a:t>Function</a:t>
              </a:r>
            </a:p>
          </p:txBody>
        </p:sp>
        <p:sp>
          <p:nvSpPr>
            <p:cNvPr id="93" name="TextBox 30"/>
            <p:cNvSpPr txBox="1"/>
            <p:nvPr/>
          </p:nvSpPr>
          <p:spPr>
            <a:xfrm>
              <a:off x="8959891" y="5997427"/>
              <a:ext cx="774838" cy="400110"/>
            </a:xfrm>
            <a:prstGeom prst="rect">
              <a:avLst/>
            </a:prstGeom>
          </p:spPr>
          <p:txBody>
            <a:bodyPr wrap="square" rtlCol="0">
              <a:spAutoFit/>
            </a:bodyPr>
            <a:lstStyle/>
            <a:p>
              <a:pPr algn="ctr"/>
              <a:r>
                <a:rPr lang="en-US" sz="1000" dirty="0">
                  <a:latin typeface="Calibri"/>
                </a:rPr>
                <a:t>Further Questions</a:t>
              </a:r>
            </a:p>
          </p:txBody>
        </p:sp>
        <p:cxnSp>
          <p:nvCxnSpPr>
            <p:cNvPr id="94"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5" name="Rectangle 94"/>
            <p:cNvSpPr/>
            <p:nvPr/>
          </p:nvSpPr>
          <p:spPr>
            <a:xfrm>
              <a:off x="6071244" y="6112066"/>
              <a:ext cx="569387" cy="246221"/>
            </a:xfrm>
            <a:prstGeom prst="rect">
              <a:avLst/>
            </a:prstGeom>
          </p:spPr>
          <p:txBody>
            <a:bodyPr wrap="none">
              <a:spAutoFit/>
            </a:bodyPr>
            <a:lstStyle/>
            <a:p>
              <a:r>
                <a:rPr lang="en-US" sz="1000" dirty="0"/>
                <a:t>Repairs</a:t>
              </a:r>
            </a:p>
          </p:txBody>
        </p:sp>
      </p:grpSp>
      <p:sp>
        <p:nvSpPr>
          <p:cNvPr id="4" name="Slide Number Placeholder 3">
            <a:extLst>
              <a:ext uri="{FF2B5EF4-FFF2-40B4-BE49-F238E27FC236}">
                <a16:creationId xmlns:a16="http://schemas.microsoft.com/office/drawing/2014/main" id="{2E13F488-2E68-4BC9-91AE-2BE24ED4C76D}"/>
              </a:ext>
            </a:extLst>
          </p:cNvPr>
          <p:cNvSpPr>
            <a:spLocks noGrp="1"/>
          </p:cNvSpPr>
          <p:nvPr>
            <p:ph type="sldNum" sz="quarter" idx="12"/>
          </p:nvPr>
        </p:nvSpPr>
        <p:spPr/>
        <p:txBody>
          <a:bodyPr/>
          <a:lstStyle/>
          <a:p>
            <a:fld id="{CF4668DC-857F-487D-BFFA-8C0CA5037977}" type="slidenum">
              <a:rPr lang="fr-BE" smtClean="0"/>
              <a:pPr/>
              <a:t>3</a:t>
            </a:fld>
            <a:endParaRPr lang="fr-BE" dirty="0"/>
          </a:p>
        </p:txBody>
      </p:sp>
      <p:sp>
        <p:nvSpPr>
          <p:cNvPr id="5" name="TextBox 4">
            <a:extLst>
              <a:ext uri="{FF2B5EF4-FFF2-40B4-BE49-F238E27FC236}">
                <a16:creationId xmlns:a16="http://schemas.microsoft.com/office/drawing/2014/main" id="{0C2F348A-A532-477D-BC7F-D2C724E1D257}"/>
              </a:ext>
            </a:extLst>
          </p:cNvPr>
          <p:cNvSpPr txBox="1"/>
          <p:nvPr/>
        </p:nvSpPr>
        <p:spPr>
          <a:xfrm>
            <a:off x="5867400" y="48343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997</a:t>
            </a:r>
          </a:p>
        </p:txBody>
      </p:sp>
    </p:spTree>
    <p:extLst>
      <p:ext uri="{BB962C8B-B14F-4D97-AF65-F5344CB8AC3E}">
        <p14:creationId xmlns:p14="http://schemas.microsoft.com/office/powerpoint/2010/main" val="3856063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74164" y="205974"/>
            <a:ext cx="4503336" cy="631951"/>
          </a:xfrm>
          <a:prstGeom prst="rect">
            <a:avLst/>
          </a:prstGeom>
        </p:spPr>
        <p:txBody>
          <a:bodyPr vert="horz" lIns="91440" tIns="45720" rIns="91440" bIns="45720" rtlCol="0" anchor="t">
            <a:normAutofit/>
          </a:bodyPr>
          <a:lstStyle/>
          <a:p>
            <a:pPr algn="ctr">
              <a:spcBef>
                <a:spcPct val="20000"/>
              </a:spcBef>
              <a:defRPr/>
            </a:pPr>
            <a:r>
              <a:rPr lang="fr-FR" sz="2400" b="1" dirty="0">
                <a:solidFill>
                  <a:sysClr val="windowText" lastClr="000000"/>
                </a:solidFill>
                <a:latin typeface="Calibri"/>
              </a:rPr>
              <a:t>Piece-</a:t>
            </a:r>
            <a:r>
              <a:rPr lang="fr-FR" sz="2400" b="1" dirty="0" err="1">
                <a:solidFill>
                  <a:sysClr val="windowText" lastClr="000000"/>
                </a:solidFill>
                <a:latin typeface="Calibri"/>
              </a:rPr>
              <a:t>mold</a:t>
            </a:r>
            <a:r>
              <a:rPr lang="fr-FR" sz="2400" b="1" dirty="0">
                <a:solidFill>
                  <a:sysClr val="windowText" lastClr="000000"/>
                </a:solidFill>
                <a:latin typeface="Calibri"/>
              </a:rPr>
              <a:t> Casting </a:t>
            </a:r>
            <a:r>
              <a:rPr lang="fr-FR" sz="2400" i="1" dirty="0">
                <a:solidFill>
                  <a:srgbClr val="FF0000"/>
                </a:solidFill>
                <a:latin typeface="Calibri"/>
              </a:rPr>
              <a:t>(</a:t>
            </a:r>
            <a:r>
              <a:rPr lang="fr-FR" sz="2400" i="1" dirty="0" err="1">
                <a:solidFill>
                  <a:srgbClr val="FF0000"/>
                </a:solidFill>
                <a:latin typeface="Calibri"/>
              </a:rPr>
              <a:t>diagram</a:t>
            </a:r>
            <a:r>
              <a:rPr lang="fr-FR" sz="2400" i="1" dirty="0">
                <a:solidFill>
                  <a:srgbClr val="FF0000"/>
                </a:solidFill>
                <a:latin typeface="Calibri"/>
              </a:rPr>
              <a:t>)</a:t>
            </a:r>
          </a:p>
        </p:txBody>
      </p:sp>
      <p:sp>
        <p:nvSpPr>
          <p:cNvPr id="5" name="Rectangle 4"/>
          <p:cNvSpPr/>
          <p:nvPr/>
        </p:nvSpPr>
        <p:spPr>
          <a:xfrm>
            <a:off x="195348" y="2056686"/>
            <a:ext cx="8254014" cy="4801314"/>
          </a:xfrm>
          <a:prstGeom prst="rect">
            <a:avLst/>
          </a:prstGeom>
        </p:spPr>
        <p:txBody>
          <a:bodyPr wrap="square">
            <a:spAutoFit/>
          </a:bodyPr>
          <a:lstStyle/>
          <a:p>
            <a:r>
              <a:rPr lang="en-US" dirty="0"/>
              <a:t> </a:t>
            </a:r>
          </a:p>
          <a:p>
            <a:r>
              <a:rPr lang="en-US" dirty="0"/>
              <a:t>1. A model representing the final form is created, most probably including some of the decorative details.</a:t>
            </a:r>
          </a:p>
          <a:p>
            <a:r>
              <a:rPr lang="en-US" dirty="0"/>
              <a:t>2. Multiple mold sections are built up around the model. </a:t>
            </a:r>
          </a:p>
          <a:p>
            <a:r>
              <a:rPr lang="en-US" dirty="0"/>
              <a:t>3.  The mold pieces are removed from the model and the interior of mold surface further enhanced by carving.  </a:t>
            </a:r>
          </a:p>
          <a:p>
            <a:r>
              <a:rPr lang="en-US" dirty="0"/>
              <a:t>4. The model is cut back (pared down) to create the core. Small rectangular metal spacers (or “chaplets”) or loess core extensions placed at intervals served to hold the core firmly in place in relation to the outer mold. </a:t>
            </a:r>
          </a:p>
          <a:p>
            <a:r>
              <a:rPr lang="en-US" dirty="0"/>
              <a:t>5. The mold sections are reassembled around the core. Sprue channels, vents and a pouring reservoir are cut into the piece mold.  </a:t>
            </a:r>
          </a:p>
          <a:p>
            <a:r>
              <a:rPr lang="en-US" dirty="0"/>
              <a:t>6. Molten bronze is poured into the reassembled mold, filling the gap created by the paring down of the model. </a:t>
            </a:r>
          </a:p>
          <a:p>
            <a:r>
              <a:rPr lang="en-US" dirty="0"/>
              <a:t>7. The cast bronze is broken free of the mold and any imperfections addressed.  </a:t>
            </a:r>
          </a:p>
          <a:p>
            <a:r>
              <a:rPr lang="en-US" dirty="0"/>
              <a:t> </a:t>
            </a:r>
          </a:p>
          <a:p>
            <a:endParaRPr lang="en-US" dirty="0"/>
          </a:p>
          <a:p>
            <a:r>
              <a:rPr lang="en-US" dirty="0"/>
              <a:t> </a:t>
            </a:r>
            <a:endParaRPr lang="en-US" dirty="0">
              <a:effectLst/>
              <a:latin typeface="Calibri" charset="0"/>
              <a:ea typeface="Calibri" charset="0"/>
              <a:cs typeface="Times New Roman" charset="0"/>
            </a:endParaRPr>
          </a:p>
        </p:txBody>
      </p:sp>
      <p:grpSp>
        <p:nvGrpSpPr>
          <p:cNvPr id="70" name="Group 69"/>
          <p:cNvGrpSpPr/>
          <p:nvPr/>
        </p:nvGrpSpPr>
        <p:grpSpPr>
          <a:xfrm>
            <a:off x="1611699" y="5997427"/>
            <a:ext cx="8972678" cy="668980"/>
            <a:chOff x="1611699" y="5997427"/>
            <a:chExt cx="8972678" cy="668980"/>
          </a:xfrm>
        </p:grpSpPr>
        <p:cxnSp>
          <p:nvCxnSpPr>
            <p:cNvPr id="71"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2"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3" name="TextBox 72"/>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74" name="Rectangle 73"/>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75"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76"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7"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8"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9"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0"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1"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2"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83" name="TextBox 24"/>
            <p:cNvSpPr txBox="1"/>
            <p:nvPr/>
          </p:nvSpPr>
          <p:spPr>
            <a:xfrm>
              <a:off x="3582757" y="6096201"/>
              <a:ext cx="920579" cy="400110"/>
            </a:xfrm>
            <a:prstGeom prst="rect">
              <a:avLst/>
            </a:prstGeom>
          </p:spPr>
          <p:txBody>
            <a:bodyPr rtlCol="0">
              <a:spAutoFit/>
            </a:bodyPr>
            <a:lstStyle/>
            <a:p>
              <a:pPr algn="ctr"/>
              <a:r>
                <a:rPr lang="en-US" sz="1000" dirty="0">
                  <a:solidFill>
                    <a:srgbClr val="FF0000"/>
                  </a:solidFill>
                  <a:latin typeface="Calibri"/>
                </a:rPr>
                <a:t>Piece-mold Casting</a:t>
              </a:r>
            </a:p>
          </p:txBody>
        </p:sp>
        <p:sp>
          <p:nvSpPr>
            <p:cNvPr id="84"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85"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86"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87"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88"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89" name="TextBox 30"/>
            <p:cNvSpPr txBox="1"/>
            <p:nvPr/>
          </p:nvSpPr>
          <p:spPr>
            <a:xfrm>
              <a:off x="4525794" y="6111135"/>
              <a:ext cx="774838" cy="246221"/>
            </a:xfrm>
            <a:prstGeom prst="rect">
              <a:avLst/>
            </a:prstGeom>
          </p:spPr>
          <p:txBody>
            <a:bodyPr wrap="square" rtlCol="0">
              <a:spAutoFit/>
            </a:bodyPr>
            <a:lstStyle/>
            <a:p>
              <a:pPr algn="ctr"/>
              <a:r>
                <a:rPr lang="en-US" sz="1000">
                  <a:ln w="0"/>
                  <a:effectLst>
                    <a:outerShdw blurRad="38100" dist="19050" dir="2700000" algn="tl" rotWithShape="0">
                      <a:schemeClr val="dk1">
                        <a:alpha val="40000"/>
                      </a:schemeClr>
                    </a:outerShdw>
                  </a:effectLst>
                  <a:latin typeface="Calibri"/>
                </a:rPr>
                <a:t>Evidence</a:t>
              </a:r>
              <a:endParaRPr lang="en-US" sz="1000">
                <a:solidFill>
                  <a:srgbClr val="FF0000"/>
                </a:solidFill>
                <a:latin typeface="Calibri"/>
              </a:endParaRPr>
            </a:p>
          </p:txBody>
        </p:sp>
        <p:sp>
          <p:nvSpPr>
            <p:cNvPr id="90"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91"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92"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93"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4" name="Rectangle 93"/>
            <p:cNvSpPr/>
            <p:nvPr/>
          </p:nvSpPr>
          <p:spPr>
            <a:xfrm>
              <a:off x="6071244" y="6112066"/>
              <a:ext cx="569387" cy="246221"/>
            </a:xfrm>
            <a:prstGeom prst="rect">
              <a:avLst/>
            </a:prstGeom>
          </p:spPr>
          <p:txBody>
            <a:bodyPr wrap="none">
              <a:spAutoFit/>
            </a:bodyPr>
            <a:lstStyle/>
            <a:p>
              <a:r>
                <a:rPr lang="en-US" sz="1000"/>
                <a:t>Repairs</a:t>
              </a:r>
            </a:p>
          </p:txBody>
        </p:sp>
      </p:grpSp>
      <p:sp>
        <p:nvSpPr>
          <p:cNvPr id="2" name="Slide Number Placeholder 1">
            <a:extLst>
              <a:ext uri="{FF2B5EF4-FFF2-40B4-BE49-F238E27FC236}">
                <a16:creationId xmlns:a16="http://schemas.microsoft.com/office/drawing/2014/main" id="{47413471-C6A4-4CF5-8F53-E2CF16CD5540}"/>
              </a:ext>
            </a:extLst>
          </p:cNvPr>
          <p:cNvSpPr>
            <a:spLocks noGrp="1"/>
          </p:cNvSpPr>
          <p:nvPr>
            <p:ph type="sldNum" sz="quarter" idx="12"/>
          </p:nvPr>
        </p:nvSpPr>
        <p:spPr/>
        <p:txBody>
          <a:bodyPr/>
          <a:lstStyle/>
          <a:p>
            <a:fld id="{CF4668DC-857F-487D-BFFA-8C0CA5037977}" type="slidenum">
              <a:rPr lang="fr-BE" smtClean="0"/>
              <a:pPr/>
              <a:t>4</a:t>
            </a:fld>
            <a:endParaRPr lang="fr-BE"/>
          </a:p>
        </p:txBody>
      </p:sp>
      <p:sp>
        <p:nvSpPr>
          <p:cNvPr id="3" name="Rectangle 2">
            <a:extLst>
              <a:ext uri="{FF2B5EF4-FFF2-40B4-BE49-F238E27FC236}">
                <a16:creationId xmlns:a16="http://schemas.microsoft.com/office/drawing/2014/main" id="{1F7D97F4-C918-4CC2-A1DB-1E5ADC208D42}"/>
              </a:ext>
            </a:extLst>
          </p:cNvPr>
          <p:cNvSpPr/>
          <p:nvPr/>
        </p:nvSpPr>
        <p:spPr>
          <a:xfrm>
            <a:off x="8737600" y="2830406"/>
            <a:ext cx="2844800" cy="303450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A066467-353A-4A2C-B39E-7D27F4CA30D6}"/>
              </a:ext>
            </a:extLst>
          </p:cNvPr>
          <p:cNvSpPr/>
          <p:nvPr/>
        </p:nvSpPr>
        <p:spPr>
          <a:xfrm>
            <a:off x="8959891" y="2853634"/>
            <a:ext cx="2404958" cy="2363724"/>
          </a:xfrm>
          <a:prstGeom prst="rect">
            <a:avLst/>
          </a:prstGeom>
        </p:spPr>
        <p:txBody>
          <a:bodyPr wrap="square">
            <a:spAutoFit/>
          </a:bodyPr>
          <a:lstStyle/>
          <a:p>
            <a:pPr algn="ctr">
              <a:spcBef>
                <a:spcPct val="20000"/>
              </a:spcBef>
              <a:defRPr/>
            </a:pPr>
            <a:r>
              <a:rPr lang="fr-FR" b="1" dirty="0" err="1">
                <a:solidFill>
                  <a:srgbClr val="FF0000"/>
                </a:solidFill>
              </a:rPr>
              <a:t>diagram</a:t>
            </a:r>
            <a:endParaRPr lang="fr-FR" b="1" dirty="0">
              <a:solidFill>
                <a:srgbClr val="FF0000"/>
              </a:solidFill>
            </a:endParaRPr>
          </a:p>
          <a:p>
            <a:pPr>
              <a:spcBef>
                <a:spcPct val="20000"/>
              </a:spcBef>
              <a:defRPr/>
            </a:pPr>
            <a:r>
              <a:rPr lang="fr-FR" i="1" dirty="0">
                <a:solidFill>
                  <a:srgbClr val="FF0000"/>
                </a:solidFill>
              </a:rPr>
              <a:t>(</a:t>
            </a:r>
            <a:r>
              <a:rPr lang="fr-FR" i="1" dirty="0" err="1">
                <a:solidFill>
                  <a:srgbClr val="FF0000"/>
                </a:solidFill>
              </a:rPr>
              <a:t>need</a:t>
            </a:r>
            <a:r>
              <a:rPr lang="fr-FR" i="1" dirty="0">
                <a:solidFill>
                  <a:srgbClr val="FF0000"/>
                </a:solidFill>
              </a:rPr>
              <a:t> to figure out for </a:t>
            </a:r>
            <a:r>
              <a:rPr lang="fr-FR" i="1" dirty="0" err="1">
                <a:solidFill>
                  <a:srgbClr val="FF0000"/>
                </a:solidFill>
              </a:rPr>
              <a:t>this</a:t>
            </a:r>
            <a:r>
              <a:rPr lang="fr-FR" i="1" dirty="0">
                <a:solidFill>
                  <a:srgbClr val="FF0000"/>
                </a:solidFill>
              </a:rPr>
              <a:t> and </a:t>
            </a:r>
            <a:r>
              <a:rPr lang="fr-FR" i="1" dirty="0" err="1">
                <a:solidFill>
                  <a:srgbClr val="FF0000"/>
                </a:solidFill>
              </a:rPr>
              <a:t>other</a:t>
            </a:r>
            <a:r>
              <a:rPr lang="fr-FR" i="1" dirty="0">
                <a:solidFill>
                  <a:srgbClr val="FF0000"/>
                </a:solidFill>
              </a:rPr>
              <a:t> </a:t>
            </a:r>
            <a:r>
              <a:rPr lang="fr-FR" i="1" dirty="0" err="1">
                <a:solidFill>
                  <a:srgbClr val="FF0000"/>
                </a:solidFill>
              </a:rPr>
              <a:t>diagrams</a:t>
            </a:r>
            <a:r>
              <a:rPr lang="fr-FR" i="1" dirty="0">
                <a:solidFill>
                  <a:srgbClr val="FF0000"/>
                </a:solidFill>
              </a:rPr>
              <a:t> how to </a:t>
            </a:r>
            <a:r>
              <a:rPr lang="fr-FR" i="1" dirty="0" err="1">
                <a:solidFill>
                  <a:srgbClr val="FF0000"/>
                </a:solidFill>
              </a:rPr>
              <a:t>avoid</a:t>
            </a:r>
            <a:r>
              <a:rPr lang="fr-FR" i="1" dirty="0">
                <a:solidFill>
                  <a:srgbClr val="FF0000"/>
                </a:solidFill>
              </a:rPr>
              <a:t> </a:t>
            </a:r>
            <a:r>
              <a:rPr lang="fr-FR" i="1" dirty="0" err="1">
                <a:solidFill>
                  <a:srgbClr val="FF0000"/>
                </a:solidFill>
              </a:rPr>
              <a:t>overload</a:t>
            </a:r>
            <a:r>
              <a:rPr lang="fr-FR" i="1" dirty="0">
                <a:solidFill>
                  <a:srgbClr val="FF0000"/>
                </a:solidFill>
              </a:rPr>
              <a:t> of </a:t>
            </a:r>
            <a:r>
              <a:rPr lang="fr-FR" i="1" dirty="0" err="1">
                <a:solidFill>
                  <a:srgbClr val="FF0000"/>
                </a:solidFill>
              </a:rPr>
              <a:t>text</a:t>
            </a:r>
            <a:r>
              <a:rPr lang="fr-FR" i="1" dirty="0">
                <a:solidFill>
                  <a:srgbClr val="FF0000"/>
                </a:solidFill>
              </a:rPr>
              <a:t>/information on one page. </a:t>
            </a:r>
            <a:r>
              <a:rPr lang="fr-FR" i="1" dirty="0" err="1">
                <a:solidFill>
                  <a:srgbClr val="FF0000"/>
                </a:solidFill>
              </a:rPr>
              <a:t>Perhaps</a:t>
            </a:r>
            <a:r>
              <a:rPr lang="fr-FR" i="1" dirty="0">
                <a:solidFill>
                  <a:srgbClr val="FF0000"/>
                </a:solidFill>
              </a:rPr>
              <a:t> have slide show of sorts for </a:t>
            </a:r>
            <a:r>
              <a:rPr lang="fr-FR" i="1" dirty="0" err="1">
                <a:solidFill>
                  <a:srgbClr val="FF0000"/>
                </a:solidFill>
              </a:rPr>
              <a:t>each</a:t>
            </a:r>
            <a:r>
              <a:rPr lang="fr-FR" i="1" dirty="0">
                <a:solidFill>
                  <a:srgbClr val="FF0000"/>
                </a:solidFill>
              </a:rPr>
              <a:t> </a:t>
            </a:r>
            <a:r>
              <a:rPr lang="fr-FR" i="1" dirty="0" err="1">
                <a:solidFill>
                  <a:srgbClr val="FF0000"/>
                </a:solidFill>
              </a:rPr>
              <a:t>step</a:t>
            </a:r>
            <a:r>
              <a:rPr lang="fr-FR" i="1" dirty="0">
                <a:solidFill>
                  <a:srgbClr val="FF0000"/>
                </a:solidFill>
              </a:rPr>
              <a:t>?) </a:t>
            </a:r>
          </a:p>
        </p:txBody>
      </p:sp>
      <p:sp>
        <p:nvSpPr>
          <p:cNvPr id="6" name="Rectangle 5">
            <a:extLst>
              <a:ext uri="{FF2B5EF4-FFF2-40B4-BE49-F238E27FC236}">
                <a16:creationId xmlns:a16="http://schemas.microsoft.com/office/drawing/2014/main" id="{FB80B596-F03C-4C0D-9116-5525219B1BF2}"/>
              </a:ext>
            </a:extLst>
          </p:cNvPr>
          <p:cNvSpPr/>
          <p:nvPr/>
        </p:nvSpPr>
        <p:spPr>
          <a:xfrm>
            <a:off x="212176" y="764024"/>
            <a:ext cx="11675023" cy="1477328"/>
          </a:xfrm>
          <a:prstGeom prst="rect">
            <a:avLst/>
          </a:prstGeom>
        </p:spPr>
        <p:txBody>
          <a:bodyPr wrap="square">
            <a:spAutoFit/>
          </a:bodyPr>
          <a:lstStyle/>
          <a:p>
            <a:r>
              <a:rPr lang="en-US" dirty="0"/>
              <a:t>In general, the design of an object cast using the piece-mold method is constrained by the fact that its model is made in loess, a fine-grained refractory soil found throughout Northern China that gives very sharp detail when carved. The mold was made in pieces or sections pieces (hence the terms piece-mold or section-mold casting) designed like a 3-D puzzle to deal with undercuts and allow removal without damage to either the model or the mold pieces. </a:t>
            </a:r>
          </a:p>
          <a:p>
            <a:r>
              <a:rPr lang="en-US" dirty="0"/>
              <a:t>The vessel and lid would have been cast separately using the piece-mold casting process. </a:t>
            </a:r>
          </a:p>
        </p:txBody>
      </p:sp>
    </p:spTree>
    <p:extLst>
      <p:ext uri="{BB962C8B-B14F-4D97-AF65-F5344CB8AC3E}">
        <p14:creationId xmlns:p14="http://schemas.microsoft.com/office/powerpoint/2010/main" val="1631300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58989" y="191593"/>
            <a:ext cx="5791300" cy="724480"/>
          </a:xfrm>
          <a:prstGeom prst="rect">
            <a:avLst/>
          </a:prstGeom>
        </p:spPr>
        <p:txBody>
          <a:bodyPr vert="horz" lIns="91440" tIns="45720" rIns="91440" bIns="45720" rtlCol="0" anchor="t">
            <a:normAutofit/>
          </a:bodyPr>
          <a:lstStyle/>
          <a:p>
            <a:pPr algn="ctr">
              <a:spcBef>
                <a:spcPct val="20000"/>
              </a:spcBef>
              <a:defRPr/>
            </a:pPr>
            <a:r>
              <a:rPr lang="fr-FR" sz="2400" b="1" dirty="0">
                <a:solidFill>
                  <a:sysClr val="windowText" lastClr="000000"/>
                </a:solidFill>
              </a:rPr>
              <a:t>Evidence for </a:t>
            </a:r>
            <a:r>
              <a:rPr lang="fr-FR" sz="2400" b="1" dirty="0" err="1">
                <a:solidFill>
                  <a:sysClr val="windowText" lastClr="000000"/>
                </a:solidFill>
              </a:rPr>
              <a:t>piece-molding</a:t>
            </a:r>
            <a:r>
              <a:rPr lang="fr-FR" sz="2400" b="1" dirty="0">
                <a:solidFill>
                  <a:sysClr val="windowText" lastClr="000000"/>
                </a:solidFill>
              </a:rPr>
              <a:t> on the </a:t>
            </a:r>
            <a:r>
              <a:rPr lang="fr-FR" sz="2400" b="1" dirty="0" err="1">
                <a:solidFill>
                  <a:sysClr val="windowText" lastClr="000000"/>
                </a:solidFill>
              </a:rPr>
              <a:t>vessel</a:t>
            </a:r>
            <a:r>
              <a:rPr lang="fr-FR" sz="2400" b="1" dirty="0">
                <a:solidFill>
                  <a:sysClr val="windowText" lastClr="000000"/>
                </a:solidFill>
              </a:rPr>
              <a:t> (1)</a:t>
            </a:r>
            <a:endParaRPr lang="fr-FR" sz="2400" dirty="0">
              <a:solidFill>
                <a:prstClr val="black">
                  <a:tint val="75000"/>
                </a:prstClr>
              </a:solidFill>
            </a:endParaRPr>
          </a:p>
        </p:txBody>
      </p:sp>
      <p:sp>
        <p:nvSpPr>
          <p:cNvPr id="28" name="Rectangle 27"/>
          <p:cNvSpPr/>
          <p:nvPr/>
        </p:nvSpPr>
        <p:spPr>
          <a:xfrm>
            <a:off x="265912" y="968989"/>
            <a:ext cx="5908910" cy="4801314"/>
          </a:xfrm>
          <a:prstGeom prst="rect">
            <a:avLst/>
          </a:prstGeom>
        </p:spPr>
        <p:txBody>
          <a:bodyPr wrap="square">
            <a:spAutoFit/>
          </a:bodyPr>
          <a:lstStyle/>
          <a:p>
            <a:pPr>
              <a:defRPr/>
            </a:pPr>
            <a:r>
              <a:rPr lang="en-US" dirty="0"/>
              <a:t>Metal seam lines invariably developed along mold joins on the exterior surfaces of the cast object. Some were ingeniously incorporated as raised, decorative flanges into the design, others were removed during the finishing process, but often traces can be detected on the surface. One such seam line can be recognized running along the top of the elephant’s trunk and continuing as a raised linear feature between the elephant’s forehead and the rim of the vessel opening.</a:t>
            </a:r>
          </a:p>
          <a:p>
            <a:pPr>
              <a:defRPr/>
            </a:pPr>
            <a:endParaRPr lang="en-US" dirty="0"/>
          </a:p>
          <a:p>
            <a:pPr>
              <a:defRPr/>
            </a:pPr>
            <a:r>
              <a:rPr lang="en-US" dirty="0"/>
              <a:t>Visual and microscopic examination allowed us to identify the traces of mold joins across the surfaces of both vessel and lid, and thereby to reverse-engineer the design of the piece-mold segments, which add up to at least a dozen for the main body of the vessel alone. . </a:t>
            </a:r>
            <a:endParaRPr lang="en-US" kern="0" dirty="0">
              <a:solidFill>
                <a:prstClr val="black"/>
              </a:solidFill>
            </a:endParaRPr>
          </a:p>
          <a:p>
            <a:pPr>
              <a:defRPr/>
            </a:pPr>
            <a:r>
              <a:rPr lang="en-US" dirty="0"/>
              <a:t> </a:t>
            </a:r>
          </a:p>
          <a:p>
            <a:pPr>
              <a:defRPr/>
            </a:pPr>
            <a:endParaRPr lang="en-US" dirty="0"/>
          </a:p>
        </p:txBody>
      </p:sp>
      <p:pic>
        <p:nvPicPr>
          <p:cNvPr id="7" name="Picture 6"/>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rot="5400000">
            <a:off x="6382744" y="975996"/>
            <a:ext cx="5784520" cy="3856349"/>
          </a:xfrm>
          <a:prstGeom prst="rect">
            <a:avLst/>
          </a:prstGeom>
        </p:spPr>
      </p:pic>
      <p:grpSp>
        <p:nvGrpSpPr>
          <p:cNvPr id="72" name="Group 71"/>
          <p:cNvGrpSpPr/>
          <p:nvPr/>
        </p:nvGrpSpPr>
        <p:grpSpPr>
          <a:xfrm>
            <a:off x="1611699" y="5997427"/>
            <a:ext cx="8972678" cy="668980"/>
            <a:chOff x="1611699" y="5997427"/>
            <a:chExt cx="8972678" cy="668980"/>
          </a:xfrm>
        </p:grpSpPr>
        <p:cxnSp>
          <p:nvCxnSpPr>
            <p:cNvPr id="73"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4"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76" name="Rectangle 75"/>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77"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78"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9"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0"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1"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2"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3"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4"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85"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86"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87"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88"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89"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90"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91" name="TextBox 30"/>
            <p:cNvSpPr txBox="1"/>
            <p:nvPr/>
          </p:nvSpPr>
          <p:spPr>
            <a:xfrm>
              <a:off x="4525794" y="6111135"/>
              <a:ext cx="774838" cy="246221"/>
            </a:xfrm>
            <a:prstGeom prst="rect">
              <a:avLst/>
            </a:prstGeom>
          </p:spPr>
          <p:txBody>
            <a:bodyPr wrap="square" rtlCol="0">
              <a:spAutoFit/>
            </a:bodyPr>
            <a:lstStyle/>
            <a:p>
              <a:pPr algn="ctr"/>
              <a:r>
                <a:rPr lang="en-US" sz="1000">
                  <a:solidFill>
                    <a:srgbClr val="FF0000"/>
                  </a:solidFill>
                  <a:latin typeface="Calibri"/>
                </a:rPr>
                <a:t>Evidence</a:t>
              </a:r>
            </a:p>
          </p:txBody>
        </p:sp>
        <p:sp>
          <p:nvSpPr>
            <p:cNvPr id="92"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93"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94"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95"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6" name="Rectangle 95"/>
            <p:cNvSpPr/>
            <p:nvPr/>
          </p:nvSpPr>
          <p:spPr>
            <a:xfrm>
              <a:off x="6071244" y="6112066"/>
              <a:ext cx="569387" cy="246221"/>
            </a:xfrm>
            <a:prstGeom prst="rect">
              <a:avLst/>
            </a:prstGeom>
          </p:spPr>
          <p:txBody>
            <a:bodyPr wrap="none">
              <a:spAutoFit/>
            </a:bodyPr>
            <a:lstStyle/>
            <a:p>
              <a:r>
                <a:rPr lang="en-US" sz="1000"/>
                <a:t>Repairs</a:t>
              </a:r>
            </a:p>
          </p:txBody>
        </p:sp>
      </p:grpSp>
      <p:sp>
        <p:nvSpPr>
          <p:cNvPr id="2" name="Slide Number Placeholder 1">
            <a:extLst>
              <a:ext uri="{FF2B5EF4-FFF2-40B4-BE49-F238E27FC236}">
                <a16:creationId xmlns:a16="http://schemas.microsoft.com/office/drawing/2014/main" id="{73279863-531C-41D7-82F1-629F4FDC0098}"/>
              </a:ext>
            </a:extLst>
          </p:cNvPr>
          <p:cNvSpPr>
            <a:spLocks noGrp="1"/>
          </p:cNvSpPr>
          <p:nvPr>
            <p:ph type="sldNum" sz="quarter" idx="12"/>
          </p:nvPr>
        </p:nvSpPr>
        <p:spPr/>
        <p:txBody>
          <a:bodyPr/>
          <a:lstStyle/>
          <a:p>
            <a:fld id="{CF4668DC-857F-487D-BFFA-8C0CA5037977}" type="slidenum">
              <a:rPr lang="fr-BE" smtClean="0"/>
              <a:pPr/>
              <a:t>5</a:t>
            </a:fld>
            <a:endParaRPr lang="fr-BE"/>
          </a:p>
        </p:txBody>
      </p:sp>
      <p:sp>
        <p:nvSpPr>
          <p:cNvPr id="3" name="TextBox 2">
            <a:extLst>
              <a:ext uri="{FF2B5EF4-FFF2-40B4-BE49-F238E27FC236}">
                <a16:creationId xmlns:a16="http://schemas.microsoft.com/office/drawing/2014/main" id="{37462B6D-9863-447F-9D7B-8CBF9618C18F}"/>
              </a:ext>
            </a:extLst>
          </p:cNvPr>
          <p:cNvSpPr txBox="1"/>
          <p:nvPr/>
        </p:nvSpPr>
        <p:spPr>
          <a:xfrm>
            <a:off x="5055433" y="542394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998</a:t>
            </a:r>
          </a:p>
        </p:txBody>
      </p:sp>
    </p:spTree>
    <p:extLst>
      <p:ext uri="{BB962C8B-B14F-4D97-AF65-F5344CB8AC3E}">
        <p14:creationId xmlns:p14="http://schemas.microsoft.com/office/powerpoint/2010/main" val="1498588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72672" y="-27894"/>
            <a:ext cx="5863872" cy="724480"/>
          </a:xfrm>
          <a:prstGeom prst="rect">
            <a:avLst/>
          </a:prstGeom>
        </p:spPr>
        <p:txBody>
          <a:bodyPr vert="horz" lIns="91440" tIns="45720" rIns="91440" bIns="45720" rtlCol="0" anchor="t">
            <a:normAutofit/>
          </a:bodyPr>
          <a:lstStyle/>
          <a:p>
            <a:pPr algn="ctr">
              <a:spcBef>
                <a:spcPct val="20000"/>
              </a:spcBef>
              <a:defRPr/>
            </a:pPr>
            <a:r>
              <a:rPr lang="fr-FR" sz="2400" b="1" dirty="0">
                <a:solidFill>
                  <a:sysClr val="windowText" lastClr="000000"/>
                </a:solidFill>
              </a:rPr>
              <a:t>Evidence for </a:t>
            </a:r>
            <a:r>
              <a:rPr lang="fr-FR" sz="2400" b="1" dirty="0" err="1">
                <a:solidFill>
                  <a:sysClr val="windowText" lastClr="000000"/>
                </a:solidFill>
              </a:rPr>
              <a:t>piece-molding</a:t>
            </a:r>
            <a:r>
              <a:rPr lang="fr-FR" sz="2400" b="1" dirty="0">
                <a:solidFill>
                  <a:sysClr val="windowText" lastClr="000000"/>
                </a:solidFill>
              </a:rPr>
              <a:t> on the </a:t>
            </a:r>
            <a:r>
              <a:rPr lang="fr-FR" sz="2400" b="1" dirty="0" err="1">
                <a:solidFill>
                  <a:sysClr val="windowText" lastClr="000000"/>
                </a:solidFill>
                <a:latin typeface="Calibri"/>
              </a:rPr>
              <a:t>vessel</a:t>
            </a:r>
            <a:r>
              <a:rPr lang="fr-FR" sz="2400" b="1" dirty="0">
                <a:solidFill>
                  <a:sysClr val="windowText" lastClr="000000"/>
                </a:solidFill>
                <a:latin typeface="Calibri"/>
              </a:rPr>
              <a:t> (2)</a:t>
            </a:r>
            <a:endParaRPr lang="fr-FR" sz="2400" dirty="0">
              <a:solidFill>
                <a:prstClr val="black">
                  <a:tint val="75000"/>
                </a:prstClr>
              </a:solidFill>
              <a:latin typeface="Calibri"/>
            </a:endParaRPr>
          </a:p>
        </p:txBody>
      </p:sp>
      <p:sp>
        <p:nvSpPr>
          <p:cNvPr id="28" name="Rectangle 27"/>
          <p:cNvSpPr/>
          <p:nvPr/>
        </p:nvSpPr>
        <p:spPr>
          <a:xfrm>
            <a:off x="7629270" y="3177412"/>
            <a:ext cx="4540642" cy="2585323"/>
          </a:xfrm>
          <a:prstGeom prst="rect">
            <a:avLst/>
          </a:prstGeom>
        </p:spPr>
        <p:txBody>
          <a:bodyPr wrap="square">
            <a:spAutoFit/>
          </a:bodyPr>
          <a:lstStyle/>
          <a:p>
            <a:pPr>
              <a:defRPr/>
            </a:pPr>
            <a:r>
              <a:rPr lang="en-US" dirty="0"/>
              <a:t>It was determined that the hollow of the vessel’s body was defined by a core inside the belly that reached up to the oval rim of the opening, but did not extend into the legs (A). On the outside, two main mold sections bisected the elephant vertically, running up the tail, along the middle of the back to the back of the ears, and perpendicularly across the top of the head and out over the ears (C). </a:t>
            </a:r>
            <a:endParaRPr lang="en-US" kern="0" dirty="0">
              <a:solidFill>
                <a:prstClr val="black"/>
              </a:solidFill>
            </a:endParaRPr>
          </a:p>
        </p:txBody>
      </p:sp>
      <p:grpSp>
        <p:nvGrpSpPr>
          <p:cNvPr id="72" name="Group 71"/>
          <p:cNvGrpSpPr/>
          <p:nvPr/>
        </p:nvGrpSpPr>
        <p:grpSpPr>
          <a:xfrm>
            <a:off x="1611699" y="5997427"/>
            <a:ext cx="8972678" cy="668980"/>
            <a:chOff x="1611699" y="5997427"/>
            <a:chExt cx="8972678" cy="668980"/>
          </a:xfrm>
        </p:grpSpPr>
        <p:cxnSp>
          <p:nvCxnSpPr>
            <p:cNvPr id="73"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4"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76" name="Rectangle 75"/>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77"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78"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9"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0"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1"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2"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3"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4"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85"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86"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87"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88"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89"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90"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91" name="TextBox 30"/>
            <p:cNvSpPr txBox="1"/>
            <p:nvPr/>
          </p:nvSpPr>
          <p:spPr>
            <a:xfrm>
              <a:off x="4525794" y="6111135"/>
              <a:ext cx="774838" cy="246221"/>
            </a:xfrm>
            <a:prstGeom prst="rect">
              <a:avLst/>
            </a:prstGeom>
          </p:spPr>
          <p:txBody>
            <a:bodyPr wrap="square" rtlCol="0">
              <a:spAutoFit/>
            </a:bodyPr>
            <a:lstStyle/>
            <a:p>
              <a:pPr algn="ctr"/>
              <a:r>
                <a:rPr lang="en-US" sz="1000">
                  <a:solidFill>
                    <a:srgbClr val="FF0000"/>
                  </a:solidFill>
                  <a:latin typeface="Calibri"/>
                </a:rPr>
                <a:t>Evidence</a:t>
              </a:r>
            </a:p>
          </p:txBody>
        </p:sp>
        <p:sp>
          <p:nvSpPr>
            <p:cNvPr id="92"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93"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94"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95"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6" name="Rectangle 95"/>
            <p:cNvSpPr/>
            <p:nvPr/>
          </p:nvSpPr>
          <p:spPr>
            <a:xfrm>
              <a:off x="6071244" y="6112066"/>
              <a:ext cx="569387" cy="246221"/>
            </a:xfrm>
            <a:prstGeom prst="rect">
              <a:avLst/>
            </a:prstGeom>
          </p:spPr>
          <p:txBody>
            <a:bodyPr wrap="none">
              <a:spAutoFit/>
            </a:bodyPr>
            <a:lstStyle/>
            <a:p>
              <a:r>
                <a:rPr lang="en-US" sz="1000"/>
                <a:t>Repairs</a:t>
              </a:r>
            </a:p>
          </p:txBody>
        </p:sp>
      </p:grpSp>
      <p:sp>
        <p:nvSpPr>
          <p:cNvPr id="2" name="Slide Number Placeholder 1">
            <a:extLst>
              <a:ext uri="{FF2B5EF4-FFF2-40B4-BE49-F238E27FC236}">
                <a16:creationId xmlns:a16="http://schemas.microsoft.com/office/drawing/2014/main" id="{93D9D6D2-7C50-472C-A5D9-8DD6BA883F2D}"/>
              </a:ext>
            </a:extLst>
          </p:cNvPr>
          <p:cNvSpPr>
            <a:spLocks noGrp="1"/>
          </p:cNvSpPr>
          <p:nvPr>
            <p:ph type="sldNum" sz="quarter" idx="12"/>
          </p:nvPr>
        </p:nvSpPr>
        <p:spPr/>
        <p:txBody>
          <a:bodyPr/>
          <a:lstStyle/>
          <a:p>
            <a:fld id="{CF4668DC-857F-487D-BFFA-8C0CA5037977}" type="slidenum">
              <a:rPr lang="fr-BE" smtClean="0"/>
              <a:pPr/>
              <a:t>6</a:t>
            </a:fld>
            <a:endParaRPr lang="fr-BE"/>
          </a:p>
        </p:txBody>
      </p:sp>
      <p:pic>
        <p:nvPicPr>
          <p:cNvPr id="37" name="Picture 36">
            <a:extLst>
              <a:ext uri="{FF2B5EF4-FFF2-40B4-BE49-F238E27FC236}">
                <a16:creationId xmlns:a16="http://schemas.microsoft.com/office/drawing/2014/main" id="{BF77C559-D18D-4E4A-955B-6C9F7131DD4F}"/>
              </a:ext>
            </a:extLst>
          </p:cNvPr>
          <p:cNvPicPr>
            <a:picLocks noChangeAspect="1"/>
          </p:cNvPicPr>
          <p:nvPr/>
        </p:nvPicPr>
        <p:blipFill>
          <a:blip r:embed="rId4" cstate="print">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43874" y="589285"/>
            <a:ext cx="3680881" cy="4763493"/>
          </a:xfrm>
          <a:prstGeom prst="rect">
            <a:avLst/>
          </a:prstGeom>
          <a:ln>
            <a:solidFill>
              <a:schemeClr val="tx1"/>
            </a:solidFill>
          </a:ln>
        </p:spPr>
      </p:pic>
      <p:graphicFrame>
        <p:nvGraphicFramePr>
          <p:cNvPr id="13" name="Object 12">
            <a:extLst>
              <a:ext uri="{FF2B5EF4-FFF2-40B4-BE49-F238E27FC236}">
                <a16:creationId xmlns:a16="http://schemas.microsoft.com/office/drawing/2014/main" id="{75D99A2E-B1FF-4CAD-AB6C-9EC0197C21D8}"/>
              </a:ext>
            </a:extLst>
          </p:cNvPr>
          <p:cNvGraphicFramePr>
            <a:graphicFrameLocks noChangeAspect="1"/>
          </p:cNvGraphicFramePr>
          <p:nvPr>
            <p:extLst>
              <p:ext uri="{D42A27DB-BD31-4B8C-83A1-F6EECF244321}">
                <p14:modId xmlns:p14="http://schemas.microsoft.com/office/powerpoint/2010/main" val="1842735076"/>
              </p:ext>
            </p:extLst>
          </p:nvPr>
        </p:nvGraphicFramePr>
        <p:xfrm>
          <a:off x="7651357" y="589286"/>
          <a:ext cx="4540643" cy="2429688"/>
        </p:xfrm>
        <a:graphic>
          <a:graphicData uri="http://schemas.openxmlformats.org/presentationml/2006/ole">
            <mc:AlternateContent xmlns:mc="http://schemas.openxmlformats.org/markup-compatibility/2006">
              <mc:Choice xmlns:v="urn:schemas-microsoft-com:vml" Requires="v">
                <p:oleObj spid="_x0000_s1202" r:id="rId6" imgW="6717240" imgH="3593520" progId="">
                  <p:embed/>
                </p:oleObj>
              </mc:Choice>
              <mc:Fallback>
                <p:oleObj r:id="rId6" imgW="6717240" imgH="3593520" progId="">
                  <p:embed/>
                  <p:pic>
                    <p:nvPicPr>
                      <p:cNvPr id="0" name=""/>
                      <p:cNvPicPr/>
                      <p:nvPr/>
                    </p:nvPicPr>
                    <p:blipFill>
                      <a:blip r:embed="rId7"/>
                      <a:stretch>
                        <a:fillRect/>
                      </a:stretch>
                    </p:blipFill>
                    <p:spPr>
                      <a:xfrm>
                        <a:off x="7651357" y="589286"/>
                        <a:ext cx="4540643" cy="2429688"/>
                      </a:xfrm>
                      <a:prstGeom prst="rect">
                        <a:avLst/>
                      </a:prstGeom>
                    </p:spPr>
                  </p:pic>
                </p:oleObj>
              </mc:Fallback>
            </mc:AlternateContent>
          </a:graphicData>
        </a:graphic>
      </p:graphicFrame>
      <p:graphicFrame>
        <p:nvGraphicFramePr>
          <p:cNvPr id="42" name="Object 41">
            <a:extLst>
              <a:ext uri="{FF2B5EF4-FFF2-40B4-BE49-F238E27FC236}">
                <a16:creationId xmlns:a16="http://schemas.microsoft.com/office/drawing/2014/main" id="{C57113BD-CEA5-4B48-8362-7F7CDFBB3C31}"/>
              </a:ext>
            </a:extLst>
          </p:cNvPr>
          <p:cNvGraphicFramePr>
            <a:graphicFrameLocks noChangeAspect="1"/>
          </p:cNvGraphicFramePr>
          <p:nvPr>
            <p:extLst>
              <p:ext uri="{D42A27DB-BD31-4B8C-83A1-F6EECF244321}">
                <p14:modId xmlns:p14="http://schemas.microsoft.com/office/powerpoint/2010/main" val="3515552839"/>
              </p:ext>
            </p:extLst>
          </p:nvPr>
        </p:nvGraphicFramePr>
        <p:xfrm>
          <a:off x="4141842" y="589285"/>
          <a:ext cx="3308747" cy="4763493"/>
        </p:xfrm>
        <a:graphic>
          <a:graphicData uri="http://schemas.openxmlformats.org/presentationml/2006/ole">
            <mc:AlternateContent xmlns:mc="http://schemas.openxmlformats.org/markup-compatibility/2006">
              <mc:Choice xmlns:v="urn:schemas-microsoft-com:vml" Requires="v">
                <p:oleObj spid="_x0000_s1203" r:id="rId8" imgW="4761720" imgH="6856920" progId="">
                  <p:embed/>
                </p:oleObj>
              </mc:Choice>
              <mc:Fallback>
                <p:oleObj r:id="rId8" imgW="4761720" imgH="6856920" progId="">
                  <p:embed/>
                  <p:pic>
                    <p:nvPicPr>
                      <p:cNvPr id="3" name="Object 2">
                        <a:extLst>
                          <a:ext uri="{FF2B5EF4-FFF2-40B4-BE49-F238E27FC236}">
                            <a16:creationId xmlns:a16="http://schemas.microsoft.com/office/drawing/2014/main" id="{78356944-A6D3-41C4-99C5-E4C1678A6E9B}"/>
                          </a:ext>
                        </a:extLst>
                      </p:cNvPr>
                      <p:cNvPicPr/>
                      <p:nvPr/>
                    </p:nvPicPr>
                    <p:blipFill>
                      <a:blip r:embed="rId9"/>
                      <a:stretch>
                        <a:fillRect/>
                      </a:stretch>
                    </p:blipFill>
                    <p:spPr>
                      <a:xfrm>
                        <a:off x="4141842" y="589285"/>
                        <a:ext cx="3308747" cy="4763493"/>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FBCF3A82-76CB-4C37-9227-27CC3E65087C}"/>
              </a:ext>
            </a:extLst>
          </p:cNvPr>
          <p:cNvSpPr txBox="1"/>
          <p:nvPr/>
        </p:nvSpPr>
        <p:spPr>
          <a:xfrm>
            <a:off x="4143531" y="538646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999</a:t>
            </a:r>
          </a:p>
        </p:txBody>
      </p:sp>
      <p:sp>
        <p:nvSpPr>
          <p:cNvPr id="4" name="TextBox 3">
            <a:extLst>
              <a:ext uri="{FF2B5EF4-FFF2-40B4-BE49-F238E27FC236}">
                <a16:creationId xmlns:a16="http://schemas.microsoft.com/office/drawing/2014/main" id="{5C2CB4BA-1446-4427-AA39-8C7B73F91252}"/>
              </a:ext>
            </a:extLst>
          </p:cNvPr>
          <p:cNvSpPr txBox="1"/>
          <p:nvPr/>
        </p:nvSpPr>
        <p:spPr>
          <a:xfrm>
            <a:off x="7696668" y="22032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1000</a:t>
            </a:r>
          </a:p>
        </p:txBody>
      </p:sp>
      <p:sp>
        <p:nvSpPr>
          <p:cNvPr id="5" name="TextBox 4">
            <a:extLst>
              <a:ext uri="{FF2B5EF4-FFF2-40B4-BE49-F238E27FC236}">
                <a16:creationId xmlns:a16="http://schemas.microsoft.com/office/drawing/2014/main" id="{7B3B0BB2-7AC1-4DA1-BBCD-76DEE9F1B039}"/>
              </a:ext>
            </a:extLst>
          </p:cNvPr>
          <p:cNvSpPr txBox="1"/>
          <p:nvPr/>
        </p:nvSpPr>
        <p:spPr>
          <a:xfrm>
            <a:off x="108679" y="548015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1010</a:t>
            </a:r>
          </a:p>
        </p:txBody>
      </p:sp>
    </p:spTree>
    <p:extLst>
      <p:ext uri="{BB962C8B-B14F-4D97-AF65-F5344CB8AC3E}">
        <p14:creationId xmlns:p14="http://schemas.microsoft.com/office/powerpoint/2010/main" val="20112187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72672" y="-27894"/>
            <a:ext cx="6143916" cy="724480"/>
          </a:xfrm>
          <a:prstGeom prst="rect">
            <a:avLst/>
          </a:prstGeom>
        </p:spPr>
        <p:txBody>
          <a:bodyPr vert="horz" lIns="91440" tIns="45720" rIns="91440" bIns="45720" rtlCol="0" anchor="t">
            <a:normAutofit/>
          </a:bodyPr>
          <a:lstStyle/>
          <a:p>
            <a:pPr algn="ctr">
              <a:spcBef>
                <a:spcPct val="20000"/>
              </a:spcBef>
              <a:defRPr/>
            </a:pPr>
            <a:r>
              <a:rPr lang="fr-FR" sz="2400" b="1" dirty="0">
                <a:solidFill>
                  <a:sysClr val="windowText" lastClr="000000"/>
                </a:solidFill>
              </a:rPr>
              <a:t>Evidence for </a:t>
            </a:r>
            <a:r>
              <a:rPr lang="fr-FR" sz="2400" b="1" dirty="0" err="1">
                <a:solidFill>
                  <a:sysClr val="windowText" lastClr="000000"/>
                </a:solidFill>
              </a:rPr>
              <a:t>piece-molding</a:t>
            </a:r>
            <a:r>
              <a:rPr lang="fr-FR" sz="2400" b="1" dirty="0">
                <a:solidFill>
                  <a:sysClr val="windowText" lastClr="000000"/>
                </a:solidFill>
              </a:rPr>
              <a:t> on the </a:t>
            </a:r>
            <a:r>
              <a:rPr lang="fr-FR" sz="2400" b="1" dirty="0" err="1">
                <a:solidFill>
                  <a:sysClr val="windowText" lastClr="000000"/>
                </a:solidFill>
                <a:latin typeface="Calibri"/>
              </a:rPr>
              <a:t>vessel</a:t>
            </a:r>
            <a:r>
              <a:rPr lang="fr-FR" sz="2400" b="1" dirty="0">
                <a:solidFill>
                  <a:sysClr val="windowText" lastClr="000000"/>
                </a:solidFill>
                <a:latin typeface="Calibri"/>
              </a:rPr>
              <a:t> (3)</a:t>
            </a:r>
            <a:endParaRPr lang="fr-FR" sz="2400" dirty="0">
              <a:solidFill>
                <a:prstClr val="black">
                  <a:tint val="75000"/>
                </a:prstClr>
              </a:solidFill>
              <a:latin typeface="Calibri"/>
            </a:endParaRPr>
          </a:p>
        </p:txBody>
      </p:sp>
      <p:grpSp>
        <p:nvGrpSpPr>
          <p:cNvPr id="72" name="Group 71"/>
          <p:cNvGrpSpPr/>
          <p:nvPr/>
        </p:nvGrpSpPr>
        <p:grpSpPr>
          <a:xfrm>
            <a:off x="1611699" y="5997427"/>
            <a:ext cx="8972678" cy="668980"/>
            <a:chOff x="1611699" y="5997427"/>
            <a:chExt cx="8972678" cy="668980"/>
          </a:xfrm>
        </p:grpSpPr>
        <p:cxnSp>
          <p:nvCxnSpPr>
            <p:cNvPr id="73"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4"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76" name="Rectangle 75"/>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77"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78"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9"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0"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1"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2"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3"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4"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85"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86"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87"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88"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89"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90"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91" name="TextBox 30"/>
            <p:cNvSpPr txBox="1"/>
            <p:nvPr/>
          </p:nvSpPr>
          <p:spPr>
            <a:xfrm>
              <a:off x="4525794" y="6111135"/>
              <a:ext cx="774838" cy="246221"/>
            </a:xfrm>
            <a:prstGeom prst="rect">
              <a:avLst/>
            </a:prstGeom>
          </p:spPr>
          <p:txBody>
            <a:bodyPr wrap="square" rtlCol="0">
              <a:spAutoFit/>
            </a:bodyPr>
            <a:lstStyle/>
            <a:p>
              <a:pPr algn="ctr"/>
              <a:r>
                <a:rPr lang="en-US" sz="1000">
                  <a:solidFill>
                    <a:srgbClr val="FF0000"/>
                  </a:solidFill>
                  <a:latin typeface="Calibri"/>
                </a:rPr>
                <a:t>Evidence</a:t>
              </a:r>
            </a:p>
          </p:txBody>
        </p:sp>
        <p:sp>
          <p:nvSpPr>
            <p:cNvPr id="92"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93"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94"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95"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6" name="Rectangle 95"/>
            <p:cNvSpPr/>
            <p:nvPr/>
          </p:nvSpPr>
          <p:spPr>
            <a:xfrm>
              <a:off x="6071244" y="6112066"/>
              <a:ext cx="569387" cy="246221"/>
            </a:xfrm>
            <a:prstGeom prst="rect">
              <a:avLst/>
            </a:prstGeom>
          </p:spPr>
          <p:txBody>
            <a:bodyPr wrap="none">
              <a:spAutoFit/>
            </a:bodyPr>
            <a:lstStyle/>
            <a:p>
              <a:r>
                <a:rPr lang="en-US" sz="1000"/>
                <a:t>Repairs</a:t>
              </a:r>
            </a:p>
          </p:txBody>
        </p:sp>
      </p:grpSp>
      <p:sp>
        <p:nvSpPr>
          <p:cNvPr id="2" name="Slide Number Placeholder 1">
            <a:extLst>
              <a:ext uri="{FF2B5EF4-FFF2-40B4-BE49-F238E27FC236}">
                <a16:creationId xmlns:a16="http://schemas.microsoft.com/office/drawing/2014/main" id="{93D9D6D2-7C50-472C-A5D9-8DD6BA883F2D}"/>
              </a:ext>
            </a:extLst>
          </p:cNvPr>
          <p:cNvSpPr>
            <a:spLocks noGrp="1"/>
          </p:cNvSpPr>
          <p:nvPr>
            <p:ph type="sldNum" sz="quarter" idx="12"/>
          </p:nvPr>
        </p:nvSpPr>
        <p:spPr/>
        <p:txBody>
          <a:bodyPr/>
          <a:lstStyle/>
          <a:p>
            <a:fld id="{CF4668DC-857F-487D-BFFA-8C0CA5037977}" type="slidenum">
              <a:rPr lang="fr-BE" smtClean="0"/>
              <a:pPr/>
              <a:t>7</a:t>
            </a:fld>
            <a:endParaRPr lang="fr-BE"/>
          </a:p>
        </p:txBody>
      </p:sp>
      <p:sp>
        <p:nvSpPr>
          <p:cNvPr id="10" name="Rectangle 9">
            <a:extLst>
              <a:ext uri="{FF2B5EF4-FFF2-40B4-BE49-F238E27FC236}">
                <a16:creationId xmlns:a16="http://schemas.microsoft.com/office/drawing/2014/main" id="{C38A1144-C3CE-4E9A-8BA6-DF0AAA117006}"/>
              </a:ext>
            </a:extLst>
          </p:cNvPr>
          <p:cNvSpPr/>
          <p:nvPr/>
        </p:nvSpPr>
        <p:spPr>
          <a:xfrm>
            <a:off x="3363134" y="762527"/>
            <a:ext cx="1933272" cy="1754326"/>
          </a:xfrm>
          <a:prstGeom prst="rect">
            <a:avLst/>
          </a:prstGeom>
        </p:spPr>
        <p:txBody>
          <a:bodyPr wrap="square">
            <a:spAutoFit/>
          </a:bodyPr>
          <a:lstStyle/>
          <a:p>
            <a:r>
              <a:rPr lang="en-US" dirty="0"/>
              <a:t>A large mold section ran along the belly including the inside of the legs and the lower lip (D). </a:t>
            </a:r>
          </a:p>
        </p:txBody>
      </p:sp>
      <p:graphicFrame>
        <p:nvGraphicFramePr>
          <p:cNvPr id="4" name="Object 3">
            <a:extLst>
              <a:ext uri="{FF2B5EF4-FFF2-40B4-BE49-F238E27FC236}">
                <a16:creationId xmlns:a16="http://schemas.microsoft.com/office/drawing/2014/main" id="{9A87A4F4-32AB-43BE-AF79-5A3A39598904}"/>
              </a:ext>
            </a:extLst>
          </p:cNvPr>
          <p:cNvGraphicFramePr>
            <a:graphicFrameLocks noChangeAspect="1"/>
          </p:cNvGraphicFramePr>
          <p:nvPr>
            <p:extLst>
              <p:ext uri="{D42A27DB-BD31-4B8C-83A1-F6EECF244321}">
                <p14:modId xmlns:p14="http://schemas.microsoft.com/office/powerpoint/2010/main" val="2904137784"/>
              </p:ext>
            </p:extLst>
          </p:nvPr>
        </p:nvGraphicFramePr>
        <p:xfrm>
          <a:off x="418365" y="809654"/>
          <a:ext cx="2753510" cy="5034580"/>
        </p:xfrm>
        <a:graphic>
          <a:graphicData uri="http://schemas.openxmlformats.org/presentationml/2006/ole">
            <mc:AlternateContent xmlns:mc="http://schemas.openxmlformats.org/markup-compatibility/2006">
              <mc:Choice xmlns:v="urn:schemas-microsoft-com:vml" Requires="v">
                <p:oleObj spid="_x0000_s2479" r:id="rId4" imgW="3339360" imgH="6107760" progId="">
                  <p:embed/>
                </p:oleObj>
              </mc:Choice>
              <mc:Fallback>
                <p:oleObj r:id="rId4" imgW="3339360" imgH="6107760" progId="">
                  <p:embed/>
                  <p:pic>
                    <p:nvPicPr>
                      <p:cNvPr id="0" name=""/>
                      <p:cNvPicPr/>
                      <p:nvPr/>
                    </p:nvPicPr>
                    <p:blipFill>
                      <a:blip r:embed="rId5"/>
                      <a:stretch>
                        <a:fillRect/>
                      </a:stretch>
                    </p:blipFill>
                    <p:spPr>
                      <a:xfrm>
                        <a:off x="418365" y="809654"/>
                        <a:ext cx="2753510" cy="5034580"/>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D2B51200-6F0D-484B-A5A7-FA127DF091A3}"/>
              </a:ext>
            </a:extLst>
          </p:cNvPr>
          <p:cNvGraphicFramePr>
            <a:graphicFrameLocks noChangeAspect="1"/>
          </p:cNvGraphicFramePr>
          <p:nvPr>
            <p:extLst>
              <p:ext uri="{D42A27DB-BD31-4B8C-83A1-F6EECF244321}">
                <p14:modId xmlns:p14="http://schemas.microsoft.com/office/powerpoint/2010/main" val="2221171552"/>
              </p:ext>
            </p:extLst>
          </p:nvPr>
        </p:nvGraphicFramePr>
        <p:xfrm>
          <a:off x="3287396" y="2500521"/>
          <a:ext cx="1774934" cy="3445461"/>
        </p:xfrm>
        <a:graphic>
          <a:graphicData uri="http://schemas.openxmlformats.org/presentationml/2006/ole">
            <mc:AlternateContent xmlns:mc="http://schemas.openxmlformats.org/markup-compatibility/2006">
              <mc:Choice xmlns:v="urn:schemas-microsoft-com:vml" Requires="v">
                <p:oleObj spid="_x0000_s2480" r:id="rId6" imgW="1510920" imgH="2933280" progId="">
                  <p:embed/>
                </p:oleObj>
              </mc:Choice>
              <mc:Fallback>
                <p:oleObj r:id="rId6" imgW="1510920" imgH="2933280" progId="">
                  <p:embed/>
                  <p:pic>
                    <p:nvPicPr>
                      <p:cNvPr id="0" name=""/>
                      <p:cNvPicPr/>
                      <p:nvPr/>
                    </p:nvPicPr>
                    <p:blipFill>
                      <a:blip r:embed="rId7"/>
                      <a:stretch>
                        <a:fillRect/>
                      </a:stretch>
                    </p:blipFill>
                    <p:spPr>
                      <a:xfrm>
                        <a:off x="3287396" y="2500521"/>
                        <a:ext cx="1774934" cy="3445461"/>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90425E9C-D157-4158-98BC-3C5C78622799}"/>
              </a:ext>
            </a:extLst>
          </p:cNvPr>
          <p:cNvGraphicFramePr>
            <a:graphicFrameLocks noChangeAspect="1"/>
          </p:cNvGraphicFramePr>
          <p:nvPr>
            <p:extLst>
              <p:ext uri="{D42A27DB-BD31-4B8C-83A1-F6EECF244321}">
                <p14:modId xmlns:p14="http://schemas.microsoft.com/office/powerpoint/2010/main" val="3199451319"/>
              </p:ext>
            </p:extLst>
          </p:nvPr>
        </p:nvGraphicFramePr>
        <p:xfrm>
          <a:off x="5542318" y="533082"/>
          <a:ext cx="3000946" cy="2341052"/>
        </p:xfrm>
        <a:graphic>
          <a:graphicData uri="http://schemas.openxmlformats.org/presentationml/2006/ole">
            <mc:AlternateContent xmlns:mc="http://schemas.openxmlformats.org/markup-compatibility/2006">
              <mc:Choice xmlns:v="urn:schemas-microsoft-com:vml" Requires="v">
                <p:oleObj spid="_x0000_s2481" r:id="rId8" imgW="2425320" imgH="1891800" progId="">
                  <p:embed/>
                </p:oleObj>
              </mc:Choice>
              <mc:Fallback>
                <p:oleObj r:id="rId8" imgW="2425320" imgH="1891800" progId="">
                  <p:embed/>
                  <p:pic>
                    <p:nvPicPr>
                      <p:cNvPr id="0" name=""/>
                      <p:cNvPicPr/>
                      <p:nvPr/>
                    </p:nvPicPr>
                    <p:blipFill>
                      <a:blip r:embed="rId9"/>
                      <a:stretch>
                        <a:fillRect/>
                      </a:stretch>
                    </p:blipFill>
                    <p:spPr>
                      <a:xfrm>
                        <a:off x="5542318" y="533082"/>
                        <a:ext cx="3000946" cy="2341052"/>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5C25CF3F-90CB-49A7-9398-99DD39E56D06}"/>
              </a:ext>
            </a:extLst>
          </p:cNvPr>
          <p:cNvGraphicFramePr>
            <a:graphicFrameLocks noChangeAspect="1"/>
          </p:cNvGraphicFramePr>
          <p:nvPr>
            <p:extLst>
              <p:ext uri="{D42A27DB-BD31-4B8C-83A1-F6EECF244321}">
                <p14:modId xmlns:p14="http://schemas.microsoft.com/office/powerpoint/2010/main" val="1305522267"/>
              </p:ext>
            </p:extLst>
          </p:nvPr>
        </p:nvGraphicFramePr>
        <p:xfrm>
          <a:off x="8828867" y="355991"/>
          <a:ext cx="2539307" cy="2656291"/>
        </p:xfrm>
        <a:graphic>
          <a:graphicData uri="http://schemas.openxmlformats.org/presentationml/2006/ole">
            <mc:AlternateContent xmlns:mc="http://schemas.openxmlformats.org/markup-compatibility/2006">
              <mc:Choice xmlns:v="urn:schemas-microsoft-com:vml" Requires="v">
                <p:oleObj spid="_x0000_s2482" r:id="rId10" imgW="4926960" imgH="5155200" progId="">
                  <p:embed/>
                </p:oleObj>
              </mc:Choice>
              <mc:Fallback>
                <p:oleObj r:id="rId10" imgW="4926960" imgH="5155200" progId="">
                  <p:embed/>
                  <p:pic>
                    <p:nvPicPr>
                      <p:cNvPr id="0" name=""/>
                      <p:cNvPicPr/>
                      <p:nvPr/>
                    </p:nvPicPr>
                    <p:blipFill>
                      <a:blip r:embed="rId11"/>
                      <a:stretch>
                        <a:fillRect/>
                      </a:stretch>
                    </p:blipFill>
                    <p:spPr>
                      <a:xfrm>
                        <a:off x="8828867" y="355991"/>
                        <a:ext cx="2539307" cy="2656291"/>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80362C34-F0C6-4502-8893-741E8E1BC2A3}"/>
              </a:ext>
            </a:extLst>
          </p:cNvPr>
          <p:cNvGraphicFramePr>
            <a:graphicFrameLocks noChangeAspect="1"/>
          </p:cNvGraphicFramePr>
          <p:nvPr>
            <p:extLst>
              <p:ext uri="{D42A27DB-BD31-4B8C-83A1-F6EECF244321}">
                <p14:modId xmlns:p14="http://schemas.microsoft.com/office/powerpoint/2010/main" val="3146574140"/>
              </p:ext>
            </p:extLst>
          </p:nvPr>
        </p:nvGraphicFramePr>
        <p:xfrm>
          <a:off x="8828868" y="3285433"/>
          <a:ext cx="2539306" cy="2711788"/>
        </p:xfrm>
        <a:graphic>
          <a:graphicData uri="http://schemas.openxmlformats.org/presentationml/2006/ole">
            <mc:AlternateContent xmlns:mc="http://schemas.openxmlformats.org/markup-compatibility/2006">
              <mc:Choice xmlns:v="urn:schemas-microsoft-com:vml" Requires="v">
                <p:oleObj spid="_x0000_s2483" r:id="rId12" imgW="3364920" imgH="3593520" progId="">
                  <p:embed/>
                </p:oleObj>
              </mc:Choice>
              <mc:Fallback>
                <p:oleObj r:id="rId12" imgW="3364920" imgH="3593520" progId="">
                  <p:embed/>
                  <p:pic>
                    <p:nvPicPr>
                      <p:cNvPr id="0" name=""/>
                      <p:cNvPicPr/>
                      <p:nvPr/>
                    </p:nvPicPr>
                    <p:blipFill>
                      <a:blip r:embed="rId13"/>
                      <a:stretch>
                        <a:fillRect/>
                      </a:stretch>
                    </p:blipFill>
                    <p:spPr>
                      <a:xfrm>
                        <a:off x="8828868" y="3285433"/>
                        <a:ext cx="2539306" cy="27117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63F5C529-058B-4431-AC97-1051CBC04733}"/>
              </a:ext>
            </a:extLst>
          </p:cNvPr>
          <p:cNvSpPr/>
          <p:nvPr/>
        </p:nvSpPr>
        <p:spPr>
          <a:xfrm>
            <a:off x="5528641" y="2981912"/>
            <a:ext cx="3004326" cy="2585323"/>
          </a:xfrm>
          <a:prstGeom prst="rect">
            <a:avLst/>
          </a:prstGeom>
        </p:spPr>
        <p:txBody>
          <a:bodyPr wrap="square">
            <a:spAutoFit/>
          </a:bodyPr>
          <a:lstStyle/>
          <a:p>
            <a:r>
              <a:rPr lang="en-US" dirty="0"/>
              <a:t>Two vertical face molds ran down the front of the ears and across the top of the trunk and include the exterior of the tusks (E). A third head mold section included the mouth and tusks (F). A further mold piece formed the front of the trunk (G).  </a:t>
            </a:r>
          </a:p>
        </p:txBody>
      </p:sp>
      <p:sp>
        <p:nvSpPr>
          <p:cNvPr id="3" name="TextBox 2">
            <a:extLst>
              <a:ext uri="{FF2B5EF4-FFF2-40B4-BE49-F238E27FC236}">
                <a16:creationId xmlns:a16="http://schemas.microsoft.com/office/drawing/2014/main" id="{5FD5157D-AD18-443A-9785-CA3A4ECF18AD}"/>
              </a:ext>
            </a:extLst>
          </p:cNvPr>
          <p:cNvSpPr txBox="1"/>
          <p:nvPr/>
        </p:nvSpPr>
        <p:spPr>
          <a:xfrm>
            <a:off x="8765498" y="-1623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1002</a:t>
            </a:r>
          </a:p>
        </p:txBody>
      </p:sp>
      <p:sp>
        <p:nvSpPr>
          <p:cNvPr id="6" name="TextBox 5">
            <a:extLst>
              <a:ext uri="{FF2B5EF4-FFF2-40B4-BE49-F238E27FC236}">
                <a16:creationId xmlns:a16="http://schemas.microsoft.com/office/drawing/2014/main" id="{EBCAC910-3D13-4D1E-9F69-9B0D2D2C313A}"/>
              </a:ext>
            </a:extLst>
          </p:cNvPr>
          <p:cNvSpPr txBox="1"/>
          <p:nvPr/>
        </p:nvSpPr>
        <p:spPr>
          <a:xfrm>
            <a:off x="420193" y="43893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Fig. 1001</a:t>
            </a:r>
            <a:endParaRPr lang="en-US" dirty="0">
              <a:cs typeface="Calibri"/>
            </a:endParaRPr>
          </a:p>
        </p:txBody>
      </p:sp>
      <p:sp>
        <p:nvSpPr>
          <p:cNvPr id="9" name="TextBox 8">
            <a:extLst>
              <a:ext uri="{FF2B5EF4-FFF2-40B4-BE49-F238E27FC236}">
                <a16:creationId xmlns:a16="http://schemas.microsoft.com/office/drawing/2014/main" id="{0A5F1BA3-EA88-490D-BD83-A1A4F81ACBB6}"/>
              </a:ext>
            </a:extLst>
          </p:cNvPr>
          <p:cNvSpPr txBox="1"/>
          <p:nvPr/>
        </p:nvSpPr>
        <p:spPr>
          <a:xfrm>
            <a:off x="8826396" y="299896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1003</a:t>
            </a:r>
          </a:p>
        </p:txBody>
      </p:sp>
      <p:sp>
        <p:nvSpPr>
          <p:cNvPr id="13" name="TextBox 12">
            <a:extLst>
              <a:ext uri="{FF2B5EF4-FFF2-40B4-BE49-F238E27FC236}">
                <a16:creationId xmlns:a16="http://schemas.microsoft.com/office/drawing/2014/main" id="{BCF46B73-5DC5-456A-BBA9-C4B1F6A12C96}"/>
              </a:ext>
            </a:extLst>
          </p:cNvPr>
          <p:cNvSpPr txBox="1"/>
          <p:nvPr/>
        </p:nvSpPr>
        <p:spPr>
          <a:xfrm>
            <a:off x="5898630" y="24608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Detail Fig. 1010</a:t>
            </a:r>
          </a:p>
        </p:txBody>
      </p:sp>
      <p:sp>
        <p:nvSpPr>
          <p:cNvPr id="14" name="TextBox 13">
            <a:extLst>
              <a:ext uri="{FF2B5EF4-FFF2-40B4-BE49-F238E27FC236}">
                <a16:creationId xmlns:a16="http://schemas.microsoft.com/office/drawing/2014/main" id="{8FD6BAEA-8AA9-4086-BCE1-71F04BD79280}"/>
              </a:ext>
            </a:extLst>
          </p:cNvPr>
          <p:cNvSpPr txBox="1"/>
          <p:nvPr/>
        </p:nvSpPr>
        <p:spPr>
          <a:xfrm>
            <a:off x="3443209" y="566050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Detail Fig. 1010</a:t>
            </a:r>
          </a:p>
        </p:txBody>
      </p:sp>
    </p:spTree>
    <p:extLst>
      <p:ext uri="{BB962C8B-B14F-4D97-AF65-F5344CB8AC3E}">
        <p14:creationId xmlns:p14="http://schemas.microsoft.com/office/powerpoint/2010/main" val="3064732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42333" y="46485"/>
            <a:ext cx="5081227" cy="724480"/>
          </a:xfrm>
          <a:prstGeom prst="rect">
            <a:avLst/>
          </a:prstGeom>
        </p:spPr>
        <p:txBody>
          <a:bodyPr vert="horz" lIns="91440" tIns="45720" rIns="91440" bIns="45720" rtlCol="0" anchor="t">
            <a:noAutofit/>
          </a:bodyPr>
          <a:lstStyle/>
          <a:p>
            <a:pPr algn="ctr">
              <a:spcBef>
                <a:spcPct val="20000"/>
              </a:spcBef>
              <a:defRPr/>
            </a:pPr>
            <a:r>
              <a:rPr lang="fr-FR" sz="2400" b="1" dirty="0">
                <a:solidFill>
                  <a:sysClr val="windowText" lastClr="000000"/>
                </a:solidFill>
              </a:rPr>
              <a:t>Evidence of </a:t>
            </a:r>
            <a:r>
              <a:rPr lang="fr-FR" sz="2400" b="1" dirty="0" err="1">
                <a:solidFill>
                  <a:sysClr val="windowText" lastClr="000000"/>
                </a:solidFill>
              </a:rPr>
              <a:t>piece-molding</a:t>
            </a:r>
            <a:r>
              <a:rPr lang="fr-FR" sz="2400" b="1" dirty="0">
                <a:solidFill>
                  <a:sysClr val="windowText" lastClr="000000"/>
                </a:solidFill>
              </a:rPr>
              <a:t> on the </a:t>
            </a:r>
            <a:r>
              <a:rPr lang="fr-FR" sz="2400" b="1" dirty="0" err="1">
                <a:solidFill>
                  <a:sysClr val="windowText" lastClr="000000"/>
                </a:solidFill>
              </a:rPr>
              <a:t>lid</a:t>
            </a:r>
            <a:endParaRPr lang="fr-FR" sz="2400" dirty="0">
              <a:solidFill>
                <a:prstClr val="black">
                  <a:tint val="75000"/>
                </a:prstClr>
              </a:solidFill>
            </a:endParaRPr>
          </a:p>
        </p:txBody>
      </p:sp>
      <p:pic>
        <p:nvPicPr>
          <p:cNvPr id="29" name="Picture 28"/>
          <p:cNvPicPr>
            <a:picLocks noChangeAspect="1"/>
          </p:cNvPicPr>
          <p:nvPr/>
        </p:nvPicPr>
        <p:blipFill rotWithShape="1">
          <a:blip r:embed="rId4" cstate="screen">
            <a:extLst>
              <a:ext uri="{28A0092B-C50C-407E-A947-70E740481C1C}">
                <a14:useLocalDpi xmlns:a14="http://schemas.microsoft.com/office/drawing/2010/main" val="0"/>
              </a:ext>
            </a:extLst>
          </a:blip>
          <a:srcRect/>
          <a:stretch/>
        </p:blipFill>
        <p:spPr>
          <a:xfrm>
            <a:off x="8633727" y="39824"/>
            <a:ext cx="3341441" cy="2201631"/>
          </a:xfrm>
          <a:prstGeom prst="rect">
            <a:avLst/>
          </a:prstGeom>
        </p:spPr>
      </p:pic>
      <p:sp>
        <p:nvSpPr>
          <p:cNvPr id="4" name="Rectangle 3"/>
          <p:cNvSpPr/>
          <p:nvPr/>
        </p:nvSpPr>
        <p:spPr>
          <a:xfrm>
            <a:off x="4913213" y="4225136"/>
            <a:ext cx="7106509" cy="1754326"/>
          </a:xfrm>
          <a:prstGeom prst="rect">
            <a:avLst/>
          </a:prstGeom>
        </p:spPr>
        <p:txBody>
          <a:bodyPr wrap="square">
            <a:spAutoFit/>
          </a:bodyPr>
          <a:lstStyle/>
          <a:p>
            <a:r>
              <a:rPr lang="en-US" dirty="0"/>
              <a:t>For the lid, two main mold sections (H) were used for either side of the body including the ear, trunk, tail and ridge down the tail (H). A core filled the space inside the legs and under the tail and trunk (K) . Another core (I) filled the underside of the lid using core extensions to secure its attachment to the bottom mold section (J). The holes in the cast rim locate the extensions’ positions. </a:t>
            </a:r>
          </a:p>
        </p:txBody>
      </p:sp>
      <p:grpSp>
        <p:nvGrpSpPr>
          <p:cNvPr id="75" name="Group 74"/>
          <p:cNvGrpSpPr/>
          <p:nvPr/>
        </p:nvGrpSpPr>
        <p:grpSpPr>
          <a:xfrm>
            <a:off x="1611699" y="5997427"/>
            <a:ext cx="8972678" cy="668980"/>
            <a:chOff x="1611699" y="5997427"/>
            <a:chExt cx="8972678" cy="668980"/>
          </a:xfrm>
        </p:grpSpPr>
        <p:cxnSp>
          <p:nvCxnSpPr>
            <p:cNvPr id="76"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77"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78" name="TextBox 77"/>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79" name="Rectangle 78"/>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80"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81"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2"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3"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4"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5"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6"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87"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88"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89"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90"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91"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92"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93"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94" name="TextBox 30"/>
            <p:cNvSpPr txBox="1"/>
            <p:nvPr/>
          </p:nvSpPr>
          <p:spPr>
            <a:xfrm>
              <a:off x="4525794" y="6111135"/>
              <a:ext cx="774838" cy="246221"/>
            </a:xfrm>
            <a:prstGeom prst="rect">
              <a:avLst/>
            </a:prstGeom>
          </p:spPr>
          <p:txBody>
            <a:bodyPr wrap="square" rtlCol="0">
              <a:spAutoFit/>
            </a:bodyPr>
            <a:lstStyle/>
            <a:p>
              <a:pPr algn="ctr"/>
              <a:r>
                <a:rPr lang="en-US" sz="1000">
                  <a:solidFill>
                    <a:srgbClr val="FF0000"/>
                  </a:solidFill>
                  <a:latin typeface="Calibri"/>
                </a:rPr>
                <a:t>Evidence</a:t>
              </a:r>
            </a:p>
          </p:txBody>
        </p:sp>
        <p:sp>
          <p:nvSpPr>
            <p:cNvPr id="95"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96"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97"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98"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99" name="Rectangle 98"/>
            <p:cNvSpPr/>
            <p:nvPr/>
          </p:nvSpPr>
          <p:spPr>
            <a:xfrm>
              <a:off x="6071244" y="6112066"/>
              <a:ext cx="569387" cy="246221"/>
            </a:xfrm>
            <a:prstGeom prst="rect">
              <a:avLst/>
            </a:prstGeom>
          </p:spPr>
          <p:txBody>
            <a:bodyPr wrap="none">
              <a:spAutoFit/>
            </a:bodyPr>
            <a:lstStyle/>
            <a:p>
              <a:r>
                <a:rPr lang="en-US" sz="1000"/>
                <a:t>Repairs</a:t>
              </a:r>
            </a:p>
          </p:txBody>
        </p:sp>
      </p:grpSp>
      <p:sp>
        <p:nvSpPr>
          <p:cNvPr id="2" name="Slide Number Placeholder 1">
            <a:extLst>
              <a:ext uri="{FF2B5EF4-FFF2-40B4-BE49-F238E27FC236}">
                <a16:creationId xmlns:a16="http://schemas.microsoft.com/office/drawing/2014/main" id="{7236C4DC-9082-4600-94C8-41542FD3551D}"/>
              </a:ext>
            </a:extLst>
          </p:cNvPr>
          <p:cNvSpPr>
            <a:spLocks noGrp="1"/>
          </p:cNvSpPr>
          <p:nvPr>
            <p:ph type="sldNum" sz="quarter" idx="12"/>
          </p:nvPr>
        </p:nvSpPr>
        <p:spPr/>
        <p:txBody>
          <a:bodyPr/>
          <a:lstStyle/>
          <a:p>
            <a:fld id="{CF4668DC-857F-487D-BFFA-8C0CA5037977}" type="slidenum">
              <a:rPr lang="fr-BE" smtClean="0"/>
              <a:pPr/>
              <a:t>8</a:t>
            </a:fld>
            <a:endParaRPr lang="fr-BE"/>
          </a:p>
        </p:txBody>
      </p:sp>
      <p:graphicFrame>
        <p:nvGraphicFramePr>
          <p:cNvPr id="3" name="Object 2">
            <a:extLst>
              <a:ext uri="{FF2B5EF4-FFF2-40B4-BE49-F238E27FC236}">
                <a16:creationId xmlns:a16="http://schemas.microsoft.com/office/drawing/2014/main" id="{35480112-8E46-414F-9862-1F358E4BE83D}"/>
              </a:ext>
            </a:extLst>
          </p:cNvPr>
          <p:cNvGraphicFramePr>
            <a:graphicFrameLocks noChangeAspect="1"/>
          </p:cNvGraphicFramePr>
          <p:nvPr>
            <p:extLst>
              <p:ext uri="{D42A27DB-BD31-4B8C-83A1-F6EECF244321}">
                <p14:modId xmlns:p14="http://schemas.microsoft.com/office/powerpoint/2010/main" val="2149994907"/>
              </p:ext>
            </p:extLst>
          </p:nvPr>
        </p:nvGraphicFramePr>
        <p:xfrm>
          <a:off x="178390" y="550986"/>
          <a:ext cx="4504425" cy="4259553"/>
        </p:xfrm>
        <a:graphic>
          <a:graphicData uri="http://schemas.openxmlformats.org/presentationml/2006/ole">
            <mc:AlternateContent xmlns:mc="http://schemas.openxmlformats.org/markup-compatibility/2006">
              <mc:Choice xmlns:v="urn:schemas-microsoft-com:vml" Requires="v">
                <p:oleObj spid="_x0000_s3241" r:id="rId5" imgW="5841000" imgH="5523480" progId="">
                  <p:embed/>
                </p:oleObj>
              </mc:Choice>
              <mc:Fallback>
                <p:oleObj r:id="rId5" imgW="5841000" imgH="5523480" progId="">
                  <p:embed/>
                  <p:pic>
                    <p:nvPicPr>
                      <p:cNvPr id="0" name=""/>
                      <p:cNvPicPr/>
                      <p:nvPr/>
                    </p:nvPicPr>
                    <p:blipFill>
                      <a:blip r:embed="rId6"/>
                      <a:stretch>
                        <a:fillRect/>
                      </a:stretch>
                    </p:blipFill>
                    <p:spPr>
                      <a:xfrm>
                        <a:off x="178390" y="550986"/>
                        <a:ext cx="4504425" cy="4259553"/>
                      </a:xfrm>
                      <a:prstGeom prst="rect">
                        <a:avLst/>
                      </a:prstGeom>
                      <a:ln>
                        <a:solidFill>
                          <a:schemeClr val="tx1"/>
                        </a:solidFill>
                      </a:ln>
                    </p:spPr>
                  </p:pic>
                </p:oleObj>
              </mc:Fallback>
            </mc:AlternateContent>
          </a:graphicData>
        </a:graphic>
      </p:graphicFrame>
      <p:pic>
        <p:nvPicPr>
          <p:cNvPr id="6" name="Picture 5">
            <a:extLst>
              <a:ext uri="{FF2B5EF4-FFF2-40B4-BE49-F238E27FC236}">
                <a16:creationId xmlns:a16="http://schemas.microsoft.com/office/drawing/2014/main" id="{A6DAC078-371F-46A2-991D-C56D52A485F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38894" y="536782"/>
            <a:ext cx="3465972" cy="3670354"/>
          </a:xfrm>
          <a:prstGeom prst="rect">
            <a:avLst/>
          </a:prstGeom>
        </p:spPr>
      </p:pic>
      <p:graphicFrame>
        <p:nvGraphicFramePr>
          <p:cNvPr id="5" name="Object 4">
            <a:extLst>
              <a:ext uri="{FF2B5EF4-FFF2-40B4-BE49-F238E27FC236}">
                <a16:creationId xmlns:a16="http://schemas.microsoft.com/office/drawing/2014/main" id="{A62B2EB8-6F5F-4E71-9087-84BD56ED0BBD}"/>
              </a:ext>
            </a:extLst>
          </p:cNvPr>
          <p:cNvGraphicFramePr>
            <a:graphicFrameLocks noChangeAspect="1"/>
          </p:cNvGraphicFramePr>
          <p:nvPr>
            <p:extLst>
              <p:ext uri="{D42A27DB-BD31-4B8C-83A1-F6EECF244321}">
                <p14:modId xmlns:p14="http://schemas.microsoft.com/office/powerpoint/2010/main" val="4184552841"/>
              </p:ext>
            </p:extLst>
          </p:nvPr>
        </p:nvGraphicFramePr>
        <p:xfrm>
          <a:off x="8627868" y="2345574"/>
          <a:ext cx="3362725" cy="1859262"/>
        </p:xfrm>
        <a:graphic>
          <a:graphicData uri="http://schemas.openxmlformats.org/presentationml/2006/ole">
            <mc:AlternateContent xmlns:mc="http://schemas.openxmlformats.org/markup-compatibility/2006">
              <mc:Choice xmlns:v="urn:schemas-microsoft-com:vml" Requires="v">
                <p:oleObj spid="_x0000_s3242" r:id="rId8" imgW="4456800" imgH="2463480" progId="">
                  <p:embed/>
                </p:oleObj>
              </mc:Choice>
              <mc:Fallback>
                <p:oleObj r:id="rId8" imgW="4456800" imgH="2463480" progId="">
                  <p:embed/>
                  <p:pic>
                    <p:nvPicPr>
                      <p:cNvPr id="0" name=""/>
                      <p:cNvPicPr/>
                      <p:nvPr/>
                    </p:nvPicPr>
                    <p:blipFill>
                      <a:blip r:embed="rId9"/>
                      <a:stretch>
                        <a:fillRect/>
                      </a:stretch>
                    </p:blipFill>
                    <p:spPr>
                      <a:xfrm>
                        <a:off x="8627868" y="2345574"/>
                        <a:ext cx="3362725" cy="1859262"/>
                      </a:xfrm>
                      <a:prstGeom prst="rect">
                        <a:avLst/>
                      </a:prstGeom>
                    </p:spPr>
                  </p:pic>
                </p:oleObj>
              </mc:Fallback>
            </mc:AlternateContent>
          </a:graphicData>
        </a:graphic>
      </p:graphicFrame>
      <p:sp>
        <p:nvSpPr>
          <p:cNvPr id="7" name="TextBox 6">
            <a:extLst>
              <a:ext uri="{FF2B5EF4-FFF2-40B4-BE49-F238E27FC236}">
                <a16:creationId xmlns:a16="http://schemas.microsoft.com/office/drawing/2014/main" id="{CC1F49CE-1728-4A08-9ED0-EF08BDF276CE}"/>
              </a:ext>
            </a:extLst>
          </p:cNvPr>
          <p:cNvSpPr txBox="1"/>
          <p:nvPr/>
        </p:nvSpPr>
        <p:spPr>
          <a:xfrm>
            <a:off x="5036695" y="17738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1004</a:t>
            </a:r>
          </a:p>
        </p:txBody>
      </p:sp>
      <p:sp>
        <p:nvSpPr>
          <p:cNvPr id="8" name="TextBox 7">
            <a:extLst>
              <a:ext uri="{FF2B5EF4-FFF2-40B4-BE49-F238E27FC236}">
                <a16:creationId xmlns:a16="http://schemas.microsoft.com/office/drawing/2014/main" id="{B37C98DA-0FA2-4AA9-BB4D-06AD0FD7C78C}"/>
              </a:ext>
            </a:extLst>
          </p:cNvPr>
          <p:cNvSpPr txBox="1"/>
          <p:nvPr/>
        </p:nvSpPr>
        <p:spPr>
          <a:xfrm>
            <a:off x="10644734" y="17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1005</a:t>
            </a:r>
          </a:p>
        </p:txBody>
      </p:sp>
      <p:sp>
        <p:nvSpPr>
          <p:cNvPr id="9" name="TextBox 8">
            <a:extLst>
              <a:ext uri="{FF2B5EF4-FFF2-40B4-BE49-F238E27FC236}">
                <a16:creationId xmlns:a16="http://schemas.microsoft.com/office/drawing/2014/main" id="{E2A2A523-3F4C-4DCF-9922-EBAC5A7C11E0}"/>
              </a:ext>
            </a:extLst>
          </p:cNvPr>
          <p:cNvSpPr txBox="1"/>
          <p:nvPr/>
        </p:nvSpPr>
        <p:spPr>
          <a:xfrm>
            <a:off x="10743887" y="231192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1006</a:t>
            </a:r>
          </a:p>
        </p:txBody>
      </p:sp>
      <p:sp>
        <p:nvSpPr>
          <p:cNvPr id="10" name="TextBox 9">
            <a:extLst>
              <a:ext uri="{FF2B5EF4-FFF2-40B4-BE49-F238E27FC236}">
                <a16:creationId xmlns:a16="http://schemas.microsoft.com/office/drawing/2014/main" id="{2999B44F-DC8A-4983-B5A3-BBE7432D0727}"/>
              </a:ext>
            </a:extLst>
          </p:cNvPr>
          <p:cNvSpPr txBox="1"/>
          <p:nvPr/>
        </p:nvSpPr>
        <p:spPr>
          <a:xfrm>
            <a:off x="177384" y="481184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1011</a:t>
            </a:r>
          </a:p>
        </p:txBody>
      </p:sp>
    </p:spTree>
    <p:extLst>
      <p:ext uri="{BB962C8B-B14F-4D97-AF65-F5344CB8AC3E}">
        <p14:creationId xmlns:p14="http://schemas.microsoft.com/office/powerpoint/2010/main" val="2503762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ous-titre 2"/>
          <p:cNvSpPr txBox="1">
            <a:spLocks/>
          </p:cNvSpPr>
          <p:nvPr/>
        </p:nvSpPr>
        <p:spPr>
          <a:xfrm>
            <a:off x="568547" y="130761"/>
            <a:ext cx="3910692" cy="724480"/>
          </a:xfrm>
          <a:prstGeom prst="rect">
            <a:avLst/>
          </a:prstGeom>
        </p:spPr>
        <p:txBody>
          <a:bodyPr vert="horz" lIns="91440" tIns="45720" rIns="91440" bIns="45720" rtlCol="0" anchor="t">
            <a:normAutofit/>
          </a:bodyPr>
          <a:lstStyle/>
          <a:p>
            <a:pPr>
              <a:spcBef>
                <a:spcPct val="20000"/>
              </a:spcBef>
              <a:defRPr/>
            </a:pPr>
            <a:r>
              <a:rPr lang="en-US" sz="2400" b="1" dirty="0"/>
              <a:t>Evidence of core material</a:t>
            </a:r>
            <a:endParaRPr lang="fr-FR" sz="2400" dirty="0">
              <a:solidFill>
                <a:prstClr val="black">
                  <a:tint val="75000"/>
                </a:prstClr>
              </a:solidFill>
              <a:latin typeface="Calibri"/>
            </a:endParaRPr>
          </a:p>
        </p:txBody>
      </p:sp>
      <p:pic>
        <p:nvPicPr>
          <p:cNvPr id="8" name="Picture 7"/>
          <p:cNvPicPr>
            <a:picLocks noChangeAspect="1"/>
          </p:cNvPicPr>
          <p:nvPr/>
        </p:nvPicPr>
        <p:blipFill rotWithShape="1">
          <a:blip r:embed="rId3" cstate="screen"/>
          <a:srcRect t="12419" b="13196"/>
          <a:stretch/>
        </p:blipFill>
        <p:spPr>
          <a:xfrm>
            <a:off x="615103" y="3494545"/>
            <a:ext cx="5047149" cy="2502882"/>
          </a:xfrm>
          <a:prstGeom prst="rect">
            <a:avLst/>
          </a:prstGeom>
        </p:spPr>
      </p:pic>
      <p:pic>
        <p:nvPicPr>
          <p:cNvPr id="6" name="Picture 5"/>
          <p:cNvPicPr>
            <a:picLocks noChangeAspect="1"/>
          </p:cNvPicPr>
          <p:nvPr/>
        </p:nvPicPr>
        <p:blipFill>
          <a:blip r:embed="rId4" cstate="screen"/>
          <a:stretch>
            <a:fillRect/>
          </a:stretch>
        </p:blipFill>
        <p:spPr>
          <a:xfrm>
            <a:off x="615103" y="643954"/>
            <a:ext cx="5047150" cy="2699638"/>
          </a:xfrm>
          <a:prstGeom prst="rect">
            <a:avLst/>
          </a:prstGeom>
        </p:spPr>
      </p:pic>
      <p:sp>
        <p:nvSpPr>
          <p:cNvPr id="2" name="Rectangle 1"/>
          <p:cNvSpPr/>
          <p:nvPr/>
        </p:nvSpPr>
        <p:spPr>
          <a:xfrm>
            <a:off x="6380185" y="1294068"/>
            <a:ext cx="5300537" cy="3693319"/>
          </a:xfrm>
          <a:prstGeom prst="rect">
            <a:avLst/>
          </a:prstGeom>
        </p:spPr>
        <p:txBody>
          <a:bodyPr wrap="square">
            <a:spAutoFit/>
          </a:bodyPr>
          <a:lstStyle/>
          <a:p>
            <a:r>
              <a:rPr lang="en-US" dirty="0"/>
              <a:t>Currently, there is soil in the interior of the elephant vessel’s belly, but it was originally emptied of its loess core to allow it to function as a vessel. </a:t>
            </a:r>
          </a:p>
          <a:p>
            <a:endParaRPr lang="en-US" dirty="0"/>
          </a:p>
          <a:p>
            <a:r>
              <a:rPr lang="en-US" dirty="0"/>
              <a:t>The legs retain their core material as is often the case with elements like handles and feet in vessels that do not need to be emptied out for functional reasons. </a:t>
            </a:r>
          </a:p>
          <a:p>
            <a:endParaRPr lang="en-US" dirty="0"/>
          </a:p>
          <a:p>
            <a:r>
              <a:rPr lang="en-US" dirty="0"/>
              <a:t>A core sample was drilled from the proper rear right leg to date the vessel using </a:t>
            </a:r>
            <a:r>
              <a:rPr lang="en-US" b="1" dirty="0">
                <a:solidFill>
                  <a:srgbClr val="0070C0"/>
                </a:solidFill>
              </a:rPr>
              <a:t>thermoluminescence analysis </a:t>
            </a:r>
            <a:r>
              <a:rPr lang="en-US" i="1" dirty="0">
                <a:solidFill>
                  <a:srgbClr val="0070C0"/>
                </a:solidFill>
              </a:rPr>
              <a:t>(link to Vol. 2, </a:t>
            </a:r>
            <a:r>
              <a:rPr lang="en-US" i="1" dirty="0" err="1">
                <a:solidFill>
                  <a:srgbClr val="0070C0"/>
                </a:solidFill>
              </a:rPr>
              <a:t>ch.</a:t>
            </a:r>
            <a:r>
              <a:rPr lang="en-US" i="1" dirty="0">
                <a:solidFill>
                  <a:srgbClr val="0070C0"/>
                </a:solidFill>
              </a:rPr>
              <a:t> 7.1)</a:t>
            </a:r>
            <a:r>
              <a:rPr lang="en-US" dirty="0"/>
              <a:t>. It placed it in the first half of the 11</a:t>
            </a:r>
            <a:r>
              <a:rPr lang="en-US" baseline="30000" dirty="0"/>
              <a:t>th</a:t>
            </a:r>
            <a:r>
              <a:rPr lang="en-US" dirty="0"/>
              <a:t> century BCE.</a:t>
            </a:r>
          </a:p>
          <a:p>
            <a:endParaRPr lang="en-US" dirty="0"/>
          </a:p>
        </p:txBody>
      </p:sp>
      <p:grpSp>
        <p:nvGrpSpPr>
          <p:cNvPr id="33" name="Group 32"/>
          <p:cNvGrpSpPr/>
          <p:nvPr/>
        </p:nvGrpSpPr>
        <p:grpSpPr>
          <a:xfrm>
            <a:off x="1611699" y="5997427"/>
            <a:ext cx="8972678" cy="668980"/>
            <a:chOff x="1611699" y="5997427"/>
            <a:chExt cx="8972678" cy="668980"/>
          </a:xfrm>
        </p:grpSpPr>
        <p:cxnSp>
          <p:nvCxnSpPr>
            <p:cNvPr id="35" name="Straight Arrow Connector 19"/>
            <p:cNvCxnSpPr/>
            <p:nvPr/>
          </p:nvCxnSpPr>
          <p:spPr>
            <a:xfrm>
              <a:off x="5689228"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36" name="Straight Arrow Connector 19"/>
            <p:cNvCxnSpPr/>
            <p:nvPr/>
          </p:nvCxnSpPr>
          <p:spPr>
            <a:xfrm>
              <a:off x="9447385" y="6390766"/>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1611699" y="6098274"/>
              <a:ext cx="484349" cy="246221"/>
            </a:xfrm>
            <a:prstGeom prst="rect">
              <a:avLst/>
            </a:prstGeom>
          </p:spPr>
          <p:txBody>
            <a:bodyPr wrap="square" rtlCol="0">
              <a:spAutoFit/>
            </a:bodyPr>
            <a:lstStyle/>
            <a:p>
              <a:pPr algn="ctr"/>
              <a:r>
                <a:rPr lang="en-US" sz="1000">
                  <a:solidFill>
                    <a:prstClr val="black"/>
                  </a:solidFill>
                  <a:latin typeface="Calibri"/>
                </a:rPr>
                <a:t>Intro</a:t>
              </a:r>
            </a:p>
          </p:txBody>
        </p:sp>
        <p:sp>
          <p:nvSpPr>
            <p:cNvPr id="38" name="Rectangle 37"/>
            <p:cNvSpPr/>
            <p:nvPr/>
          </p:nvSpPr>
          <p:spPr>
            <a:xfrm>
              <a:off x="1860757" y="6598536"/>
              <a:ext cx="8360676" cy="67871"/>
            </a:xfrm>
            <a:prstGeom prst="rect">
              <a:avLst/>
            </a:prstGeom>
            <a:solidFill>
              <a:schemeClr val="accent1">
                <a:lumMod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a:endParaRPr>
            </a:p>
          </p:txBody>
        </p:sp>
        <p:cxnSp>
          <p:nvCxnSpPr>
            <p:cNvPr id="39" name="Straight Arrow Connector 12"/>
            <p:cNvCxnSpPr/>
            <p:nvPr/>
          </p:nvCxnSpPr>
          <p:spPr>
            <a:xfrm>
              <a:off x="8690750" y="6410745"/>
              <a:ext cx="4597" cy="255341"/>
            </a:xfrm>
            <a:prstGeom prst="straightConnector1">
              <a:avLst/>
            </a:prstGeom>
            <a:ln>
              <a:solidFill>
                <a:srgbClr val="0070C0"/>
              </a:solidFill>
              <a:headEnd type="none"/>
              <a:tailEnd type="none"/>
            </a:ln>
          </p:spPr>
          <p:style>
            <a:lnRef idx="2">
              <a:schemeClr val="accent1"/>
            </a:lnRef>
            <a:fillRef idx="0">
              <a:schemeClr val="accent1"/>
            </a:fillRef>
            <a:effectRef idx="1">
              <a:schemeClr val="accent1"/>
            </a:effectRef>
            <a:fontRef idx="minor">
              <a:schemeClr val="tx1"/>
            </a:fontRef>
          </p:style>
        </p:cxnSp>
        <p:cxnSp>
          <p:nvCxnSpPr>
            <p:cNvPr id="40" name="Straight Arrow Connector 15"/>
            <p:cNvCxnSpPr/>
            <p:nvPr/>
          </p:nvCxnSpPr>
          <p:spPr>
            <a:xfrm>
              <a:off x="4073313"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1" name="Straight Arrow Connector 16"/>
            <p:cNvCxnSpPr/>
            <p:nvPr/>
          </p:nvCxnSpPr>
          <p:spPr>
            <a:xfrm>
              <a:off x="322036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2" name="Straight Arrow Connector 19"/>
            <p:cNvCxnSpPr/>
            <p:nvPr/>
          </p:nvCxnSpPr>
          <p:spPr>
            <a:xfrm>
              <a:off x="4919488"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3" name="Straight Arrow Connector 20"/>
            <p:cNvCxnSpPr/>
            <p:nvPr/>
          </p:nvCxnSpPr>
          <p:spPr>
            <a:xfrm>
              <a:off x="10229309" y="64033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4" name="Straight Arrow Connector 21"/>
            <p:cNvCxnSpPr/>
            <p:nvPr/>
          </p:nvCxnSpPr>
          <p:spPr>
            <a:xfrm>
              <a:off x="7030804"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5" name="Straight Arrow Connector 23"/>
            <p:cNvCxnSpPr/>
            <p:nvPr/>
          </p:nvCxnSpPr>
          <p:spPr>
            <a:xfrm>
              <a:off x="1860757" y="641074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46" name="Straight Arrow Connector 23"/>
            <p:cNvCxnSpPr/>
            <p:nvPr/>
          </p:nvCxnSpPr>
          <p:spPr>
            <a:xfrm>
              <a:off x="2524813" y="6396685"/>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47" name="TextBox 24"/>
            <p:cNvSpPr txBox="1"/>
            <p:nvPr/>
          </p:nvSpPr>
          <p:spPr>
            <a:xfrm>
              <a:off x="3582757" y="6096201"/>
              <a:ext cx="920579" cy="246221"/>
            </a:xfrm>
            <a:prstGeom prst="rect">
              <a:avLst/>
            </a:prstGeom>
          </p:spPr>
          <p:txBody>
            <a:bodyPr rtlCol="0">
              <a:spAutoFit/>
            </a:bodyPr>
            <a:lstStyle/>
            <a:p>
              <a:pPr algn="ctr"/>
              <a:r>
                <a:rPr lang="en-US" sz="1000">
                  <a:solidFill>
                    <a:prstClr val="black"/>
                  </a:solidFill>
                  <a:latin typeface="Calibri"/>
                </a:rPr>
                <a:t>Fabrication</a:t>
              </a:r>
            </a:p>
          </p:txBody>
        </p:sp>
        <p:sp>
          <p:nvSpPr>
            <p:cNvPr id="48" name="TextBox 28"/>
            <p:cNvSpPr txBox="1"/>
            <p:nvPr/>
          </p:nvSpPr>
          <p:spPr>
            <a:xfrm>
              <a:off x="7431668" y="6019674"/>
              <a:ext cx="869064" cy="553998"/>
            </a:xfrm>
            <a:prstGeom prst="rect">
              <a:avLst/>
            </a:prstGeom>
          </p:spPr>
          <p:txBody>
            <a:bodyPr wrap="square" rtlCol="0">
              <a:spAutoFit/>
            </a:bodyPr>
            <a:lstStyle/>
            <a:p>
              <a:pPr algn="ctr"/>
              <a:r>
                <a:rPr lang="en-US" sz="1000">
                  <a:solidFill>
                    <a:prstClr val="black"/>
                  </a:solidFill>
                  <a:latin typeface="Calibri"/>
                </a:rPr>
                <a:t>Summary of </a:t>
              </a:r>
            </a:p>
            <a:p>
              <a:pPr algn="ctr"/>
              <a:r>
                <a:rPr lang="en-US" sz="1000">
                  <a:solidFill>
                    <a:prstClr val="black"/>
                  </a:solidFill>
                  <a:latin typeface="Calibri"/>
                </a:rPr>
                <a:t>findings </a:t>
              </a:r>
            </a:p>
            <a:p>
              <a:pPr algn="ctr"/>
              <a:endParaRPr lang="en-US" sz="1000">
                <a:solidFill>
                  <a:prstClr val="black"/>
                </a:solidFill>
                <a:latin typeface="Calibri"/>
              </a:endParaRPr>
            </a:p>
          </p:txBody>
        </p:sp>
        <p:sp>
          <p:nvSpPr>
            <p:cNvPr id="49" name="TextBox 30"/>
            <p:cNvSpPr txBox="1"/>
            <p:nvPr/>
          </p:nvSpPr>
          <p:spPr>
            <a:xfrm>
              <a:off x="8300732" y="6108615"/>
              <a:ext cx="774838" cy="246221"/>
            </a:xfrm>
            <a:prstGeom prst="rect">
              <a:avLst/>
            </a:prstGeom>
          </p:spPr>
          <p:txBody>
            <a:bodyPr wrap="square" rtlCol="0">
              <a:spAutoFit/>
            </a:bodyPr>
            <a:lstStyle/>
            <a:p>
              <a:pPr algn="ctr"/>
              <a:r>
                <a:rPr lang="en-US" sz="1000">
                  <a:latin typeface="Calibri"/>
                </a:rPr>
                <a:t>Synopsis</a:t>
              </a:r>
            </a:p>
          </p:txBody>
        </p:sp>
        <p:sp>
          <p:nvSpPr>
            <p:cNvPr id="50" name="TextBox 32"/>
            <p:cNvSpPr txBox="1"/>
            <p:nvPr/>
          </p:nvSpPr>
          <p:spPr>
            <a:xfrm>
              <a:off x="9663798" y="6112066"/>
              <a:ext cx="920579" cy="246221"/>
            </a:xfrm>
            <a:prstGeom prst="rect">
              <a:avLst/>
            </a:prstGeom>
          </p:spPr>
          <p:txBody>
            <a:bodyPr rtlCol="0">
              <a:spAutoFit/>
            </a:bodyPr>
            <a:lstStyle/>
            <a:p>
              <a:pPr algn="ctr"/>
              <a:r>
                <a:rPr lang="en-US" sz="1000">
                  <a:solidFill>
                    <a:prstClr val="black"/>
                  </a:solidFill>
                  <a:latin typeface="Calibri"/>
                </a:rPr>
                <a:t>Resources</a:t>
              </a:r>
            </a:p>
          </p:txBody>
        </p:sp>
        <p:sp>
          <p:nvSpPr>
            <p:cNvPr id="51" name="TextBox 30"/>
            <p:cNvSpPr txBox="1"/>
            <p:nvPr/>
          </p:nvSpPr>
          <p:spPr>
            <a:xfrm>
              <a:off x="2136474" y="6111608"/>
              <a:ext cx="774838" cy="246221"/>
            </a:xfrm>
            <a:prstGeom prst="rect">
              <a:avLst/>
            </a:prstGeom>
          </p:spPr>
          <p:txBody>
            <a:bodyPr wrap="square" rtlCol="0">
              <a:spAutoFit/>
            </a:bodyPr>
            <a:lstStyle/>
            <a:p>
              <a:pPr algn="ctr"/>
              <a:r>
                <a:rPr lang="en-US" sz="1000">
                  <a:latin typeface="Calibri"/>
                </a:rPr>
                <a:t>Context</a:t>
              </a:r>
            </a:p>
          </p:txBody>
        </p:sp>
        <p:sp>
          <p:nvSpPr>
            <p:cNvPr id="52" name="TextBox 30"/>
            <p:cNvSpPr txBox="1"/>
            <p:nvPr/>
          </p:nvSpPr>
          <p:spPr>
            <a:xfrm>
              <a:off x="2841064" y="6111608"/>
              <a:ext cx="774838" cy="246221"/>
            </a:xfrm>
            <a:prstGeom prst="rect">
              <a:avLst/>
            </a:prstGeom>
          </p:spPr>
          <p:txBody>
            <a:bodyPr wrap="square" rtlCol="0">
              <a:spAutoFit/>
            </a:bodyPr>
            <a:lstStyle/>
            <a:p>
              <a:pPr algn="ctr"/>
              <a:r>
                <a:rPr lang="en-US" sz="1000">
                  <a:latin typeface="Calibri"/>
                </a:rPr>
                <a:t>Questions</a:t>
              </a:r>
            </a:p>
          </p:txBody>
        </p:sp>
        <p:sp>
          <p:nvSpPr>
            <p:cNvPr id="53" name="TextBox 30"/>
            <p:cNvSpPr txBox="1"/>
            <p:nvPr/>
          </p:nvSpPr>
          <p:spPr>
            <a:xfrm>
              <a:off x="4525794" y="6111135"/>
              <a:ext cx="774838" cy="246221"/>
            </a:xfrm>
            <a:prstGeom prst="rect">
              <a:avLst/>
            </a:prstGeom>
          </p:spPr>
          <p:txBody>
            <a:bodyPr wrap="square" rtlCol="0">
              <a:spAutoFit/>
            </a:bodyPr>
            <a:lstStyle/>
            <a:p>
              <a:pPr algn="ctr"/>
              <a:r>
                <a:rPr lang="en-US" sz="1000">
                  <a:solidFill>
                    <a:srgbClr val="FF0000"/>
                  </a:solidFill>
                  <a:latin typeface="Calibri"/>
                </a:rPr>
                <a:t>Evidence</a:t>
              </a:r>
            </a:p>
          </p:txBody>
        </p:sp>
        <p:sp>
          <p:nvSpPr>
            <p:cNvPr id="54" name="TextBox 30"/>
            <p:cNvSpPr txBox="1"/>
            <p:nvPr/>
          </p:nvSpPr>
          <p:spPr>
            <a:xfrm>
              <a:off x="5296406" y="6108615"/>
              <a:ext cx="774838" cy="246221"/>
            </a:xfrm>
            <a:prstGeom prst="rect">
              <a:avLst/>
            </a:prstGeom>
          </p:spPr>
          <p:txBody>
            <a:bodyPr wrap="square" rtlCol="0">
              <a:spAutoFit/>
            </a:bodyPr>
            <a:lstStyle/>
            <a:p>
              <a:pPr algn="ctr"/>
              <a:r>
                <a:rPr lang="en-US" sz="1000"/>
                <a:t>Corrosion</a:t>
              </a:r>
              <a:endParaRPr lang="en-US" sz="1000">
                <a:latin typeface="Calibri"/>
              </a:endParaRPr>
            </a:p>
          </p:txBody>
        </p:sp>
        <p:sp>
          <p:nvSpPr>
            <p:cNvPr id="55" name="TextBox 30"/>
            <p:cNvSpPr txBox="1"/>
            <p:nvPr/>
          </p:nvSpPr>
          <p:spPr>
            <a:xfrm>
              <a:off x="6643385" y="6111135"/>
              <a:ext cx="774838" cy="246221"/>
            </a:xfrm>
            <a:prstGeom prst="rect">
              <a:avLst/>
            </a:prstGeom>
          </p:spPr>
          <p:txBody>
            <a:bodyPr wrap="square" rtlCol="0">
              <a:spAutoFit/>
            </a:bodyPr>
            <a:lstStyle/>
            <a:p>
              <a:pPr algn="ctr"/>
              <a:r>
                <a:rPr lang="en-US" sz="1000">
                  <a:latin typeface="Calibri"/>
                </a:rPr>
                <a:t>Function</a:t>
              </a:r>
            </a:p>
          </p:txBody>
        </p:sp>
        <p:sp>
          <p:nvSpPr>
            <p:cNvPr id="56" name="TextBox 30"/>
            <p:cNvSpPr txBox="1"/>
            <p:nvPr/>
          </p:nvSpPr>
          <p:spPr>
            <a:xfrm>
              <a:off x="8959891" y="5997427"/>
              <a:ext cx="774838" cy="400110"/>
            </a:xfrm>
            <a:prstGeom prst="rect">
              <a:avLst/>
            </a:prstGeom>
          </p:spPr>
          <p:txBody>
            <a:bodyPr wrap="square" rtlCol="0">
              <a:spAutoFit/>
            </a:bodyPr>
            <a:lstStyle/>
            <a:p>
              <a:pPr algn="ctr"/>
              <a:r>
                <a:rPr lang="en-US" sz="1000">
                  <a:latin typeface="Calibri"/>
                </a:rPr>
                <a:t>Further Questions</a:t>
              </a:r>
            </a:p>
          </p:txBody>
        </p:sp>
        <p:cxnSp>
          <p:nvCxnSpPr>
            <p:cNvPr id="57" name="Straight Arrow Connector 19"/>
            <p:cNvCxnSpPr/>
            <p:nvPr/>
          </p:nvCxnSpPr>
          <p:spPr>
            <a:xfrm>
              <a:off x="6380185" y="6360533"/>
              <a:ext cx="4597" cy="255341"/>
            </a:xfrm>
            <a:prstGeom prst="straightConnector1">
              <a:avLst/>
            </a:prstGeom>
            <a:ln>
              <a:headEnd type="none"/>
              <a:tailEnd type="none"/>
            </a:ln>
          </p:spPr>
          <p:style>
            <a:lnRef idx="2">
              <a:schemeClr val="accent1"/>
            </a:lnRef>
            <a:fillRef idx="0">
              <a:schemeClr val="accent1"/>
            </a:fillRef>
            <a:effectRef idx="1">
              <a:schemeClr val="accent1"/>
            </a:effectRef>
            <a:fontRef idx="minor">
              <a:schemeClr val="tx1"/>
            </a:fontRef>
          </p:style>
        </p:cxnSp>
        <p:sp>
          <p:nvSpPr>
            <p:cNvPr id="58" name="Rectangle 57"/>
            <p:cNvSpPr/>
            <p:nvPr/>
          </p:nvSpPr>
          <p:spPr>
            <a:xfrm>
              <a:off x="6071244" y="6112066"/>
              <a:ext cx="569387" cy="246221"/>
            </a:xfrm>
            <a:prstGeom prst="rect">
              <a:avLst/>
            </a:prstGeom>
          </p:spPr>
          <p:txBody>
            <a:bodyPr wrap="none">
              <a:spAutoFit/>
            </a:bodyPr>
            <a:lstStyle/>
            <a:p>
              <a:r>
                <a:rPr lang="en-US" sz="1000"/>
                <a:t>Repairs</a:t>
              </a:r>
            </a:p>
          </p:txBody>
        </p:sp>
      </p:grpSp>
      <p:sp>
        <p:nvSpPr>
          <p:cNvPr id="3" name="Slide Number Placeholder 2">
            <a:extLst>
              <a:ext uri="{FF2B5EF4-FFF2-40B4-BE49-F238E27FC236}">
                <a16:creationId xmlns:a16="http://schemas.microsoft.com/office/drawing/2014/main" id="{D036B5DC-6B52-4332-AA2E-F10CEC803D93}"/>
              </a:ext>
            </a:extLst>
          </p:cNvPr>
          <p:cNvSpPr>
            <a:spLocks noGrp="1"/>
          </p:cNvSpPr>
          <p:nvPr>
            <p:ph type="sldNum" sz="quarter" idx="12"/>
          </p:nvPr>
        </p:nvSpPr>
        <p:spPr/>
        <p:txBody>
          <a:bodyPr/>
          <a:lstStyle/>
          <a:p>
            <a:fld id="{CF4668DC-857F-487D-BFFA-8C0CA5037977}" type="slidenum">
              <a:rPr lang="fr-BE" smtClean="0"/>
              <a:pPr/>
              <a:t>9</a:t>
            </a:fld>
            <a:endParaRPr lang="fr-BE"/>
          </a:p>
        </p:txBody>
      </p:sp>
      <p:sp>
        <p:nvSpPr>
          <p:cNvPr id="4" name="TextBox 3">
            <a:extLst>
              <a:ext uri="{FF2B5EF4-FFF2-40B4-BE49-F238E27FC236}">
                <a16:creationId xmlns:a16="http://schemas.microsoft.com/office/drawing/2014/main" id="{0455FA65-2D27-495F-BEE0-210C87EF44D7}"/>
              </a:ext>
            </a:extLst>
          </p:cNvPr>
          <p:cNvSpPr txBox="1"/>
          <p:nvPr/>
        </p:nvSpPr>
        <p:spPr>
          <a:xfrm>
            <a:off x="4049843" y="38974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1000</a:t>
            </a:r>
          </a:p>
        </p:txBody>
      </p:sp>
      <p:sp>
        <p:nvSpPr>
          <p:cNvPr id="5" name="TextBox 4">
            <a:extLst>
              <a:ext uri="{FF2B5EF4-FFF2-40B4-BE49-F238E27FC236}">
                <a16:creationId xmlns:a16="http://schemas.microsoft.com/office/drawing/2014/main" id="{C23588A6-3239-4D7E-8130-EC45ED661B76}"/>
              </a:ext>
            </a:extLst>
          </p:cNvPr>
          <p:cNvSpPr txBox="1"/>
          <p:nvPr/>
        </p:nvSpPr>
        <p:spPr>
          <a:xfrm>
            <a:off x="4099029" y="324958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 1001</a:t>
            </a:r>
          </a:p>
        </p:txBody>
      </p:sp>
    </p:spTree>
    <p:extLst>
      <p:ext uri="{BB962C8B-B14F-4D97-AF65-F5344CB8AC3E}">
        <p14:creationId xmlns:p14="http://schemas.microsoft.com/office/powerpoint/2010/main" val="1912983292"/>
      </p:ext>
    </p:extLst>
  </p:cSld>
  <p:clrMapOvr>
    <a:masterClrMapping/>
  </p:clrMapOvr>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48579</TotalTime>
  <Words>1577</Words>
  <Application>Microsoft Office PowerPoint</Application>
  <PresentationFormat>Widescreen</PresentationFormat>
  <Paragraphs>328</Paragraphs>
  <Slides>16</Slides>
  <Notes>16</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Thème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Strahan, Donna</dc:creator>
  <cp:lastModifiedBy>Bewer, Francesca</cp:lastModifiedBy>
  <cp:revision>244</cp:revision>
  <cp:lastPrinted>2018-09-06T18:48:29Z</cp:lastPrinted>
  <dcterms:created xsi:type="dcterms:W3CDTF">2018-05-29T20:42:09Z</dcterms:created>
  <dcterms:modified xsi:type="dcterms:W3CDTF">2019-08-20T23:26:08Z</dcterms:modified>
</cp:coreProperties>
</file>